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58" r:id="rId1"/>
  </p:sldMasterIdLst>
  <p:notesMasterIdLst>
    <p:notesMasterId r:id="rId12"/>
  </p:notesMasterIdLst>
  <p:sldIdLst>
    <p:sldId id="321" r:id="rId2"/>
    <p:sldId id="332" r:id="rId3"/>
    <p:sldId id="354" r:id="rId4"/>
    <p:sldId id="357" r:id="rId5"/>
    <p:sldId id="324" r:id="rId6"/>
    <p:sldId id="358" r:id="rId7"/>
    <p:sldId id="361" r:id="rId8"/>
    <p:sldId id="353" r:id="rId9"/>
    <p:sldId id="360" r:id="rId10"/>
    <p:sldId id="328" r:id="rId11"/>
  </p:sldIdLst>
  <p:sldSz cx="12192000" cy="6858000"/>
  <p:notesSz cx="6858000" cy="9144000"/>
  <p:embeddedFontLst>
    <p:embeddedFont>
      <p:font typeface="Open Sans" panose="020B0606030504020204" pitchFamily="34" charset="0"/>
      <p:regular r:id="rId13"/>
      <p:bold r:id="rId14"/>
      <p:italic r:id="rId15"/>
      <p:boldItalic r:id="rId16"/>
    </p:embeddedFont>
    <p:embeddedFont>
      <p:font typeface="Open Sans ExtraBold" panose="020B0906030804020204" pitchFamily="34" charset="0"/>
      <p:bold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177EA84-21F4-43AE-B20F-1BC65ADE92FE}">
          <p14:sldIdLst>
            <p14:sldId id="321"/>
            <p14:sldId id="332"/>
            <p14:sldId id="354"/>
            <p14:sldId id="357"/>
            <p14:sldId id="324"/>
            <p14:sldId id="358"/>
            <p14:sldId id="361"/>
            <p14:sldId id="353"/>
            <p14:sldId id="360"/>
            <p14:sldId id="328"/>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Éva Szabó" initials="ÉS" lastIdx="2" clrIdx="0">
    <p:extLst>
      <p:ext uri="{19B8F6BF-5375-455C-9EA6-DF929625EA0E}">
        <p15:presenceInfo xmlns:p15="http://schemas.microsoft.com/office/powerpoint/2012/main" userId="e3aaa9eea7a9f25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EEDE"/>
    <a:srgbClr val="FFF7EF"/>
    <a:srgbClr val="6D97FF"/>
    <a:srgbClr val="FC1C1C"/>
    <a:srgbClr val="FF7A37"/>
    <a:srgbClr val="FCA956"/>
    <a:srgbClr val="FDC185"/>
    <a:srgbClr val="FFD383"/>
    <a:srgbClr val="AFC5FF"/>
    <a:srgbClr val="FCFF8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92798" autoAdjust="0"/>
  </p:normalViewPr>
  <p:slideViewPr>
    <p:cSldViewPr snapToGrid="0">
      <p:cViewPr varScale="1">
        <p:scale>
          <a:sx n="103" d="100"/>
          <a:sy n="103" d="100"/>
        </p:scale>
        <p:origin x="114" y="156"/>
      </p:cViewPr>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B83783-5DCD-4AF3-8240-3A025A9A52FD}" type="datetimeFigureOut">
              <a:rPr lang="en-US" smtClean="0"/>
              <a:t>9/24/2026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5A45F1-7FE6-4F4B-AE1D-BF73A7FF3540}" type="slidenum">
              <a:rPr lang="en-US" smtClean="0"/>
              <a:t>‹#›</a:t>
            </a:fld>
            <a:endParaRPr lang="en-US" dirty="0"/>
          </a:p>
        </p:txBody>
      </p:sp>
    </p:spTree>
    <p:extLst>
      <p:ext uri="{BB962C8B-B14F-4D97-AF65-F5344CB8AC3E}">
        <p14:creationId xmlns:p14="http://schemas.microsoft.com/office/powerpoint/2010/main" val="7470037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txBody>
          <a:bodyPr/>
          <a:lstStyle/>
          <a:p>
            <a:endParaRPr lang="hu-HU" dirty="0"/>
          </a:p>
        </p:txBody>
      </p:sp>
      <p:sp>
        <p:nvSpPr>
          <p:cNvPr id="3" name="Jegyzetek hely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cap="small" noProof="1">
                <a:latin typeface="Open Sans ExtraBold" panose="020B0906030804020204" pitchFamily="34" charset="0"/>
                <a:ea typeface="Open Sans ExtraBold" panose="020B0906030804020204" pitchFamily="34" charset="0"/>
                <a:cs typeface="Open Sans ExtraBold" panose="020B0906030804020204" pitchFamily="34" charset="0"/>
              </a:rPr>
              <a:t>A Unified Evaluation of Translation and Algorithmic</a:t>
            </a:r>
            <a:br>
              <a:rPr lang="en-US" b="1" cap="small" noProof="1">
                <a:latin typeface="Open Sans ExtraBold" panose="020B0906030804020204" pitchFamily="34" charset="0"/>
                <a:ea typeface="Open Sans ExtraBold" panose="020B0906030804020204" pitchFamily="34" charset="0"/>
                <a:cs typeface="Open Sans ExtraBold" panose="020B0906030804020204" pitchFamily="34" charset="0"/>
              </a:rPr>
            </a:br>
            <a:r>
              <a:rPr lang="en-US" b="1" cap="small" noProof="1">
                <a:latin typeface="Open Sans ExtraBold" panose="020B0906030804020204" pitchFamily="34" charset="0"/>
                <a:ea typeface="Open Sans ExtraBold" panose="020B0906030804020204" pitchFamily="34" charset="0"/>
                <a:cs typeface="Open Sans ExtraBold" panose="020B0906030804020204" pitchFamily="34" charset="0"/>
              </a:rPr>
              <a:t>Impacts in Hardware Verification</a:t>
            </a:r>
            <a:endParaRPr lang="hu-HU" dirty="0"/>
          </a:p>
        </p:txBody>
      </p:sp>
      <p:sp>
        <p:nvSpPr>
          <p:cNvPr id="4" name="Dia számának helye 3"/>
          <p:cNvSpPr>
            <a:spLocks noGrp="1"/>
          </p:cNvSpPr>
          <p:nvPr>
            <p:ph type="sldNum" sz="quarter" idx="5"/>
          </p:nvPr>
        </p:nvSpPr>
        <p:spPr/>
        <p:txBody>
          <a:bodyPr/>
          <a:lstStyle/>
          <a:p>
            <a:fld id="{985A45F1-7FE6-4F4B-AE1D-BF73A7FF3540}" type="slidenum">
              <a:rPr lang="en-US" smtClean="0"/>
              <a:t>1</a:t>
            </a:fld>
            <a:endParaRPr lang="en-US" dirty="0"/>
          </a:p>
        </p:txBody>
      </p:sp>
    </p:spTree>
    <p:extLst>
      <p:ext uri="{BB962C8B-B14F-4D97-AF65-F5344CB8AC3E}">
        <p14:creationId xmlns:p14="http://schemas.microsoft.com/office/powerpoint/2010/main" val="2592312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5"/>
          </p:nvPr>
        </p:nvSpPr>
        <p:spPr/>
        <p:txBody>
          <a:bodyPr/>
          <a:lstStyle/>
          <a:p>
            <a:fld id="{985A45F1-7FE6-4F4B-AE1D-BF73A7FF3540}" type="slidenum">
              <a:rPr lang="en-US" smtClean="0"/>
              <a:t>2</a:t>
            </a:fld>
            <a:endParaRPr lang="en-US"/>
          </a:p>
        </p:txBody>
      </p:sp>
    </p:spTree>
    <p:extLst>
      <p:ext uri="{BB962C8B-B14F-4D97-AF65-F5344CB8AC3E}">
        <p14:creationId xmlns:p14="http://schemas.microsoft.com/office/powerpoint/2010/main" val="3376419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txBody>
          <a:bodyPr/>
          <a:lstStyle/>
          <a:p>
            <a:endParaRPr lang="hu-HU" dirty="0"/>
          </a:p>
        </p:txBody>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5"/>
          </p:nvPr>
        </p:nvSpPr>
        <p:spPr/>
        <p:txBody>
          <a:bodyPr/>
          <a:lstStyle/>
          <a:p>
            <a:fld id="{985A45F1-7FE6-4F4B-AE1D-BF73A7FF3540}" type="slidenum">
              <a:rPr lang="en-US" smtClean="0"/>
              <a:t>3</a:t>
            </a:fld>
            <a:endParaRPr lang="en-US" dirty="0"/>
          </a:p>
        </p:txBody>
      </p:sp>
    </p:spTree>
    <p:extLst>
      <p:ext uri="{BB962C8B-B14F-4D97-AF65-F5344CB8AC3E}">
        <p14:creationId xmlns:p14="http://schemas.microsoft.com/office/powerpoint/2010/main" val="15118697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66C2D-C2ED-E53E-EA0F-61C3C07157B3}"/>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5DC7C9C5-8356-0F38-752F-E8516FD36E15}"/>
              </a:ext>
            </a:extLst>
          </p:cNvPr>
          <p:cNvSpPr>
            <a:spLocks noGrp="1" noRot="1" noChangeAspect="1"/>
          </p:cNvSpPr>
          <p:nvPr>
            <p:ph type="sldImg"/>
          </p:nvPr>
        </p:nvSpPr>
        <p:spPr/>
        <p:txBody>
          <a:bodyPr/>
          <a:lstStyle/>
          <a:p>
            <a:endParaRPr lang="hu-HU" dirty="0"/>
          </a:p>
        </p:txBody>
      </p:sp>
      <p:sp>
        <p:nvSpPr>
          <p:cNvPr id="3" name="Jegyzetek helye 2">
            <a:extLst>
              <a:ext uri="{FF2B5EF4-FFF2-40B4-BE49-F238E27FC236}">
                <a16:creationId xmlns:a16="http://schemas.microsoft.com/office/drawing/2014/main" id="{396D0355-F44D-1A35-0C49-E78A2CE9CE3F}"/>
              </a:ext>
            </a:extLst>
          </p:cNvPr>
          <p:cNvSpPr>
            <a:spLocks noGrp="1"/>
          </p:cNvSpPr>
          <p:nvPr>
            <p:ph type="body" idx="1"/>
          </p:nvPr>
        </p:nvSpPr>
        <p:spPr/>
        <p:txBody>
          <a:bodyPr/>
          <a:lstStyle/>
          <a:p>
            <a:endParaRPr lang="hu-HU" dirty="0"/>
          </a:p>
        </p:txBody>
      </p:sp>
      <p:sp>
        <p:nvSpPr>
          <p:cNvPr id="4" name="Dia számának helye 3">
            <a:extLst>
              <a:ext uri="{FF2B5EF4-FFF2-40B4-BE49-F238E27FC236}">
                <a16:creationId xmlns:a16="http://schemas.microsoft.com/office/drawing/2014/main" id="{4A7F3FB1-3CBE-60DA-A3DC-397E4523C536}"/>
              </a:ext>
            </a:extLst>
          </p:cNvPr>
          <p:cNvSpPr>
            <a:spLocks noGrp="1"/>
          </p:cNvSpPr>
          <p:nvPr>
            <p:ph type="sldNum" sz="quarter" idx="5"/>
          </p:nvPr>
        </p:nvSpPr>
        <p:spPr/>
        <p:txBody>
          <a:bodyPr/>
          <a:lstStyle/>
          <a:p>
            <a:fld id="{985A45F1-7FE6-4F4B-AE1D-BF73A7FF3540}" type="slidenum">
              <a:rPr lang="en-US" smtClean="0"/>
              <a:t>4</a:t>
            </a:fld>
            <a:endParaRPr lang="en-US" dirty="0"/>
          </a:p>
        </p:txBody>
      </p:sp>
    </p:spTree>
    <p:extLst>
      <p:ext uri="{BB962C8B-B14F-4D97-AF65-F5344CB8AC3E}">
        <p14:creationId xmlns:p14="http://schemas.microsoft.com/office/powerpoint/2010/main" val="17384045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err="1"/>
              <a:t>Havoc</a:t>
            </a:r>
            <a:r>
              <a:rPr lang="hu-HU" dirty="0"/>
              <a:t>: nem determinisztikus értékadás</a:t>
            </a:r>
          </a:p>
        </p:txBody>
      </p:sp>
      <p:sp>
        <p:nvSpPr>
          <p:cNvPr id="4" name="Dia számának helye 3"/>
          <p:cNvSpPr>
            <a:spLocks noGrp="1"/>
          </p:cNvSpPr>
          <p:nvPr>
            <p:ph type="sldNum" sz="quarter" idx="5"/>
          </p:nvPr>
        </p:nvSpPr>
        <p:spPr/>
        <p:txBody>
          <a:bodyPr/>
          <a:lstStyle/>
          <a:p>
            <a:fld id="{985A45F1-7FE6-4F4B-AE1D-BF73A7FF3540}" type="slidenum">
              <a:rPr lang="en-US" smtClean="0"/>
              <a:t>5</a:t>
            </a:fld>
            <a:endParaRPr lang="en-US"/>
          </a:p>
        </p:txBody>
      </p:sp>
    </p:spTree>
    <p:extLst>
      <p:ext uri="{BB962C8B-B14F-4D97-AF65-F5344CB8AC3E}">
        <p14:creationId xmlns:p14="http://schemas.microsoft.com/office/powerpoint/2010/main" val="13257733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txBody>
          <a:bodyPr/>
          <a:lstStyle/>
          <a:p>
            <a:endParaRPr lang="hu-HU" dirty="0"/>
          </a:p>
        </p:txBody>
      </p:sp>
      <p:sp>
        <p:nvSpPr>
          <p:cNvPr id="3" name="Jegyzetek helye 2"/>
          <p:cNvSpPr>
            <a:spLocks noGrp="1"/>
          </p:cNvSpPr>
          <p:nvPr>
            <p:ph type="body" idx="1"/>
          </p:nvPr>
        </p:nvSpPr>
        <p:spPr/>
        <p:txBody>
          <a:bodyPr/>
          <a:lstStyle/>
          <a:p>
            <a:r>
              <a:rPr lang="en-US" dirty="0"/>
              <a:t>We evaluated 698 HWMCC safety benchmarks.</a:t>
            </a:r>
            <a:endParaRPr lang="hu-HU" dirty="0"/>
          </a:p>
          <a:p>
            <a:r>
              <a:rPr lang="en-US" dirty="0"/>
              <a:t>The </a:t>
            </a:r>
            <a:r>
              <a:rPr lang="hu-HU" dirty="0" err="1"/>
              <a:t>quantile</a:t>
            </a:r>
            <a:r>
              <a:rPr lang="en-US" dirty="0"/>
              <a:t> plot tracks log</a:t>
            </a:r>
            <a:r>
              <a:rPr lang="hu-HU" dirty="0" err="1"/>
              <a:t>arithmic</a:t>
            </a:r>
            <a:r>
              <a:rPr lang="en-US" dirty="0"/>
              <a:t> CPU time against solved instances—lower and further right is better. Dashed curves show our direct BTOR2 frontend, while solid curves show the intermediate C pipeline. </a:t>
            </a:r>
            <a:endParaRPr lang="hu-HU" dirty="0"/>
          </a:p>
          <a:p>
            <a:r>
              <a:rPr lang="en-US" dirty="0"/>
              <a:t>In every case, direct encoding dominates. Red CEGAR with predicate abstraction emerges as the clear winner, solving more than double the instances of any other method. </a:t>
            </a:r>
            <a:endParaRPr lang="hu-HU" dirty="0"/>
          </a:p>
          <a:p>
            <a:r>
              <a:rPr lang="en-US" dirty="0"/>
              <a:t>As the table shows, translating through C triples variables and multiplies statements six-fold, leading to rapid solver exhaustion. </a:t>
            </a:r>
            <a:endParaRPr lang="hu-HU" dirty="0"/>
          </a:p>
          <a:p>
            <a:r>
              <a:rPr lang="en-US" sz="1200" b="0" i="0" kern="1200" dirty="0">
                <a:solidFill>
                  <a:schemeClr val="tx1"/>
                </a:solidFill>
                <a:effectLst/>
                <a:latin typeface="+mn-lt"/>
                <a:ea typeface="+mn-ea"/>
                <a:cs typeface="+mn-cs"/>
              </a:rPr>
              <a:t>Looking ahead, our future work focuses on extending the direct BTOR2 frontend to support array sorts, arithmetic overflow predicates, and liveness properties. Furthermore, we plan to deepen our qualitative trace analysis to pinpoint precisely which circuit characteristics make hardware benchmarks challenging, ultimately paving the way for unified, cross-domain benchmarking across both hardware and software systems.</a:t>
            </a:r>
            <a:endParaRPr lang="hu-HU" dirty="0"/>
          </a:p>
        </p:txBody>
      </p:sp>
      <p:sp>
        <p:nvSpPr>
          <p:cNvPr id="4" name="Dia számának helye 3"/>
          <p:cNvSpPr>
            <a:spLocks noGrp="1"/>
          </p:cNvSpPr>
          <p:nvPr>
            <p:ph type="sldNum" sz="quarter" idx="5"/>
          </p:nvPr>
        </p:nvSpPr>
        <p:spPr/>
        <p:txBody>
          <a:bodyPr/>
          <a:lstStyle/>
          <a:p>
            <a:fld id="{985A45F1-7FE6-4F4B-AE1D-BF73A7FF3540}" type="slidenum">
              <a:rPr lang="en-US" smtClean="0"/>
              <a:t>8</a:t>
            </a:fld>
            <a:endParaRPr lang="en-US" dirty="0"/>
          </a:p>
        </p:txBody>
      </p:sp>
    </p:spTree>
    <p:extLst>
      <p:ext uri="{BB962C8B-B14F-4D97-AF65-F5344CB8AC3E}">
        <p14:creationId xmlns:p14="http://schemas.microsoft.com/office/powerpoint/2010/main" val="16740463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11674" y="1149532"/>
            <a:ext cx="10168652" cy="1034687"/>
          </a:xfrm>
        </p:spPr>
        <p:txBody>
          <a:bodyPr anchor="b">
            <a:noAutofit/>
          </a:bodyPr>
          <a:lstStyle>
            <a:lvl1pPr algn="l">
              <a:defRPr sz="5400" i="0">
                <a:solidFill>
                  <a:schemeClr val="bg1"/>
                </a:solidFill>
                <a:latin typeface="+mj-lt"/>
              </a:defRPr>
            </a:lvl1pPr>
          </a:lstStyle>
          <a:p>
            <a:r>
              <a:rPr lang="en-US" dirty="0"/>
              <a:t>Click to edit Master title style</a:t>
            </a:r>
          </a:p>
        </p:txBody>
      </p:sp>
      <p:sp>
        <p:nvSpPr>
          <p:cNvPr id="3" name="Subtitle 2"/>
          <p:cNvSpPr>
            <a:spLocks noGrp="1"/>
          </p:cNvSpPr>
          <p:nvPr>
            <p:ph type="subTitle" idx="1"/>
          </p:nvPr>
        </p:nvSpPr>
        <p:spPr>
          <a:xfrm>
            <a:off x="1007347" y="2401599"/>
            <a:ext cx="7195359" cy="1655762"/>
          </a:xfrm>
        </p:spPr>
        <p:txBody>
          <a:bodyPr>
            <a:norm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0179" y="5625246"/>
            <a:ext cx="2649608" cy="851486"/>
          </a:xfrm>
          <a:prstGeom prst="rect">
            <a:avLst/>
          </a:prstGeom>
        </p:spPr>
      </p:pic>
      <p:sp>
        <p:nvSpPr>
          <p:cNvPr id="15" name="Footer Placeholder 14"/>
          <p:cNvSpPr>
            <a:spLocks noGrp="1"/>
          </p:cNvSpPr>
          <p:nvPr>
            <p:ph type="ftr" sz="quarter" idx="10"/>
          </p:nvPr>
        </p:nvSpPr>
        <p:spPr>
          <a:xfrm>
            <a:off x="6909619" y="179947"/>
            <a:ext cx="4981650" cy="383463"/>
          </a:xfrm>
        </p:spPr>
        <p:txBody>
          <a:bodyPr/>
          <a:lstStyle>
            <a:lvl1pPr algn="r">
              <a:defRPr sz="1800"/>
            </a:lvl1pPr>
          </a:lstStyle>
          <a:p>
            <a:r>
              <a:rPr lang="pt-BR"/>
              <a:t>TDK 2025 – Szabó Éva Mária</a:t>
            </a:r>
            <a:endParaRPr lang="en-US" dirty="0"/>
          </a:p>
        </p:txBody>
      </p:sp>
      <p:pic>
        <p:nvPicPr>
          <p:cNvPr id="6" name="Picture 5">
            <a:extLst>
              <a:ext uri="{FF2B5EF4-FFF2-40B4-BE49-F238E27FC236}">
                <a16:creationId xmlns:a16="http://schemas.microsoft.com/office/drawing/2014/main" id="{9B84FC3B-156D-44B3-B492-10C897D6AF52}"/>
              </a:ext>
            </a:extLst>
          </p:cNvPr>
          <p:cNvPicPr>
            <a:picLocks noChangeAspect="1"/>
          </p:cNvPicPr>
          <p:nvPr userDrawn="1"/>
        </p:nvPicPr>
        <p:blipFill>
          <a:blip r:embed="rId4"/>
          <a:stretch>
            <a:fillRect/>
          </a:stretch>
        </p:blipFill>
        <p:spPr>
          <a:xfrm>
            <a:off x="7786884" y="5630687"/>
            <a:ext cx="3546053" cy="846045"/>
          </a:xfrm>
          <a:prstGeom prst="rect">
            <a:avLst/>
          </a:prstGeom>
        </p:spPr>
      </p:pic>
      <p:pic>
        <p:nvPicPr>
          <p:cNvPr id="7" name="Picture 6">
            <a:extLst>
              <a:ext uri="{FF2B5EF4-FFF2-40B4-BE49-F238E27FC236}">
                <a16:creationId xmlns:a16="http://schemas.microsoft.com/office/drawing/2014/main" id="{3DA7DF58-9032-41E0-A24B-AD7064746361}"/>
              </a:ext>
            </a:extLst>
          </p:cNvPr>
          <p:cNvPicPr>
            <a:picLocks noChangeAspect="1"/>
          </p:cNvPicPr>
          <p:nvPr userDrawn="1"/>
        </p:nvPicPr>
        <p:blipFill>
          <a:blip r:embed="rId5"/>
          <a:stretch>
            <a:fillRect/>
          </a:stretch>
        </p:blipFill>
        <p:spPr>
          <a:xfrm>
            <a:off x="3316406" y="5564988"/>
            <a:ext cx="972000" cy="972000"/>
          </a:xfrm>
          <a:prstGeom prst="rect">
            <a:avLst/>
          </a:prstGeom>
        </p:spPr>
      </p:pic>
      <p:pic>
        <p:nvPicPr>
          <p:cNvPr id="9" name="Picture 8">
            <a:extLst>
              <a:ext uri="{FF2B5EF4-FFF2-40B4-BE49-F238E27FC236}">
                <a16:creationId xmlns:a16="http://schemas.microsoft.com/office/drawing/2014/main" id="{9DFCA37E-C027-403A-AED2-6DA57F467DAE}"/>
              </a:ext>
            </a:extLst>
          </p:cNvPr>
          <p:cNvPicPr>
            <a:picLocks noChangeAspect="1"/>
          </p:cNvPicPr>
          <p:nvPr userDrawn="1"/>
        </p:nvPicPr>
        <p:blipFill>
          <a:blip r:embed="rId6"/>
          <a:stretch>
            <a:fillRect/>
          </a:stretch>
        </p:blipFill>
        <p:spPr>
          <a:xfrm>
            <a:off x="4605025" y="5510988"/>
            <a:ext cx="1167567" cy="1080000"/>
          </a:xfrm>
          <a:prstGeom prst="rect">
            <a:avLst/>
          </a:prstGeom>
        </p:spPr>
      </p:pic>
    </p:spTree>
    <p:extLst>
      <p:ext uri="{BB962C8B-B14F-4D97-AF65-F5344CB8AC3E}">
        <p14:creationId xmlns:p14="http://schemas.microsoft.com/office/powerpoint/2010/main" val="181654787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2" name="Footer Placeholder 31"/>
          <p:cNvSpPr>
            <a:spLocks noGrp="1"/>
          </p:cNvSpPr>
          <p:nvPr>
            <p:ph type="ftr" sz="quarter" idx="10"/>
          </p:nvPr>
        </p:nvSpPr>
        <p:spPr/>
        <p:txBody>
          <a:bodyPr/>
          <a:lstStyle>
            <a:lvl1pPr>
              <a:defRPr>
                <a:solidFill>
                  <a:schemeClr val="tx2"/>
                </a:solidFill>
              </a:defRPr>
            </a:lvl1pPr>
          </a:lstStyle>
          <a:p>
            <a:r>
              <a:rPr lang="pt-BR"/>
              <a:t>TDK 2025 – Szabó Éva Mária</a:t>
            </a:r>
            <a:endParaRPr lang="en-US" dirty="0"/>
          </a:p>
        </p:txBody>
      </p:sp>
      <p:sp>
        <p:nvSpPr>
          <p:cNvPr id="33" name="Slide Number Placeholder 32"/>
          <p:cNvSpPr>
            <a:spLocks noGrp="1"/>
          </p:cNvSpPr>
          <p:nvPr>
            <p:ph type="sldNum" sz="quarter" idx="11"/>
          </p:nvPr>
        </p:nvSpPr>
        <p:spPr/>
        <p:txBody>
          <a:bodyPr/>
          <a:lstStyle>
            <a:lvl1pPr>
              <a:defRPr>
                <a:solidFill>
                  <a:schemeClr val="tx2"/>
                </a:solidFill>
              </a:defRPr>
            </a:lvl1pPr>
          </a:lstStyle>
          <a:p>
            <a:fld id="{9BA28B9B-0C36-4B0C-9E4A-C3A158CBB1F1}" type="slidenum">
              <a:rPr lang="en-US" smtClean="0"/>
              <a:pPr/>
              <a:t>‹#›</a:t>
            </a:fld>
            <a:endParaRPr lang="en-US" dirty="0"/>
          </a:p>
        </p:txBody>
      </p:sp>
      <p:sp>
        <p:nvSpPr>
          <p:cNvPr id="37" name="Content Placeholder 36"/>
          <p:cNvSpPr>
            <a:spLocks noGrp="1"/>
          </p:cNvSpPr>
          <p:nvPr>
            <p:ph sz="quarter" idx="12"/>
          </p:nvPr>
        </p:nvSpPr>
        <p:spPr>
          <a:xfrm>
            <a:off x="574978" y="1201994"/>
            <a:ext cx="11021961" cy="5051321"/>
          </a:xfrm>
        </p:spPr>
        <p:txBody>
          <a:bodyPr/>
          <a:lstStyle>
            <a:lvl1pPr marL="228600" indent="-228600">
              <a:buFont typeface="Arial" panose="020B0604020202020204" pitchFamily="34" charset="0"/>
              <a:buChar char="•"/>
              <a:defRPr lang="en-US" smtClean="0"/>
            </a:lvl1pPr>
            <a:lvl2pPr marL="685800" indent="-228600">
              <a:buFont typeface="Open Sans" panose="020B0606030504020204" pitchFamily="34" charset="0"/>
              <a:buChar char="–"/>
              <a:defRPr lang="en-US" smtClean="0"/>
            </a:lvl2pPr>
            <a:lvl3pPr marL="1143000" indent="-228600">
              <a:buFont typeface="Open Sans" panose="020B0606030504020204" pitchFamily="34" charset="0"/>
              <a:buChar char="–"/>
              <a:defRPr lang="en-US" smtClean="0"/>
            </a:lvl3pPr>
            <a:lvl4pPr marL="1600200" indent="-228600">
              <a:buFont typeface="Open Sans" panose="020B0606030504020204" pitchFamily="34" charset="0"/>
              <a:buChar char="–"/>
              <a:defRPr lang="en-US" smtClean="0"/>
            </a:lvl4pPr>
            <a:lvl5pPr marL="2057400" indent="-228600">
              <a:buFont typeface="Open Sans" panose="020B0606030504020204" pitchFamily="34" charset="0"/>
              <a:buChar char="–"/>
              <a:defRPr lang="en-US"/>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Tree>
    <p:extLst>
      <p:ext uri="{BB962C8B-B14F-4D97-AF65-F5344CB8AC3E}">
        <p14:creationId xmlns:p14="http://schemas.microsoft.com/office/powerpoint/2010/main" val="392694825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4979" y="2083665"/>
            <a:ext cx="5156748" cy="1570703"/>
          </a:xfrm>
        </p:spPr>
        <p:txBody>
          <a:bodyPr anchor="b">
            <a:normAutofit/>
          </a:bodyPr>
          <a:lstStyle>
            <a:lvl1pPr>
              <a:defRPr sz="4800">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574978" y="3838724"/>
            <a:ext cx="4733002" cy="907026"/>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7" name="Footer Placeholder 6"/>
          <p:cNvSpPr>
            <a:spLocks noGrp="1"/>
          </p:cNvSpPr>
          <p:nvPr>
            <p:ph type="ftr" sz="quarter" idx="10"/>
          </p:nvPr>
        </p:nvSpPr>
        <p:spPr/>
        <p:txBody>
          <a:bodyPr/>
          <a:lstStyle/>
          <a:p>
            <a:r>
              <a:rPr lang="pt-BR"/>
              <a:t>TDK 2025 – Szabó Éva Mária</a:t>
            </a:r>
            <a:endParaRPr lang="en-US" dirty="0"/>
          </a:p>
        </p:txBody>
      </p:sp>
      <p:sp>
        <p:nvSpPr>
          <p:cNvPr id="8" name="Slide Number Placeholder 7"/>
          <p:cNvSpPr>
            <a:spLocks noGrp="1"/>
          </p:cNvSpPr>
          <p:nvPr>
            <p:ph type="sldNum" sz="quarter" idx="11"/>
          </p:nvPr>
        </p:nvSpPr>
        <p:spPr/>
        <p:txBody>
          <a:bodyPr/>
          <a:lstStyle/>
          <a:p>
            <a:fld id="{9BA28B9B-0C36-4B0C-9E4A-C3A158CBB1F1}" type="slidenum">
              <a:rPr lang="en-US" smtClean="0"/>
              <a:pPr/>
              <a:t>‹#›</a:t>
            </a:fld>
            <a:endParaRPr lang="en-US" dirty="0"/>
          </a:p>
        </p:txBody>
      </p:sp>
    </p:spTree>
    <p:extLst>
      <p:ext uri="{BB962C8B-B14F-4D97-AF65-F5344CB8AC3E}">
        <p14:creationId xmlns:p14="http://schemas.microsoft.com/office/powerpoint/2010/main" val="62995015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r>
              <a:rPr lang="pt-BR"/>
              <a:t>TDK 2025 – Szabó Éva Mária</a:t>
            </a:r>
            <a:endParaRPr lang="en-US" dirty="0"/>
          </a:p>
        </p:txBody>
      </p:sp>
      <p:sp>
        <p:nvSpPr>
          <p:cNvPr id="7" name="Slide Number Placeholder 6"/>
          <p:cNvSpPr>
            <a:spLocks noGrp="1"/>
          </p:cNvSpPr>
          <p:nvPr>
            <p:ph type="sldNum" sz="quarter" idx="12"/>
          </p:nvPr>
        </p:nvSpPr>
        <p:spPr/>
        <p:txBody>
          <a:bodyPr/>
          <a:lstStyle/>
          <a:p>
            <a:fld id="{9BA28B9B-0C36-4B0C-9E4A-C3A158CBB1F1}" type="slidenum">
              <a:rPr lang="en-US" smtClean="0"/>
              <a:t>‹#›</a:t>
            </a:fld>
            <a:endParaRPr lang="en-US" dirty="0"/>
          </a:p>
        </p:txBody>
      </p:sp>
    </p:spTree>
    <p:extLst>
      <p:ext uri="{BB962C8B-B14F-4D97-AF65-F5344CB8AC3E}">
        <p14:creationId xmlns:p14="http://schemas.microsoft.com/office/powerpoint/2010/main" val="165714154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endParaRPr lang="en-US" dirty="0"/>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r>
              <a:rPr lang="pt-BR"/>
              <a:t>TDK 2025 – Szabó Éva Mária</a:t>
            </a:r>
            <a:endParaRPr lang="en-US" dirty="0"/>
          </a:p>
        </p:txBody>
      </p:sp>
      <p:sp>
        <p:nvSpPr>
          <p:cNvPr id="9" name="Slide Number Placeholder 8"/>
          <p:cNvSpPr>
            <a:spLocks noGrp="1"/>
          </p:cNvSpPr>
          <p:nvPr>
            <p:ph type="sldNum" sz="quarter" idx="12"/>
          </p:nvPr>
        </p:nvSpPr>
        <p:spPr/>
        <p:txBody>
          <a:bodyPr/>
          <a:lstStyle/>
          <a:p>
            <a:fld id="{9BA28B9B-0C36-4B0C-9E4A-C3A158CBB1F1}" type="slidenum">
              <a:rPr lang="en-US" smtClean="0"/>
              <a:t>‹#›</a:t>
            </a:fld>
            <a:endParaRPr lang="en-US" dirty="0"/>
          </a:p>
        </p:txBody>
      </p:sp>
    </p:spTree>
    <p:extLst>
      <p:ext uri="{BB962C8B-B14F-4D97-AF65-F5344CB8AC3E}">
        <p14:creationId xmlns:p14="http://schemas.microsoft.com/office/powerpoint/2010/main" val="229415848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endParaRPr lang="en-US" dirty="0"/>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r>
              <a:rPr lang="pt-BR"/>
              <a:t>TDK 2025 – Szabó Éva Mária</a:t>
            </a:r>
            <a:endParaRPr lang="en-US" dirty="0"/>
          </a:p>
        </p:txBody>
      </p:sp>
      <p:sp>
        <p:nvSpPr>
          <p:cNvPr id="5" name="Slide Number Placeholder 4"/>
          <p:cNvSpPr>
            <a:spLocks noGrp="1"/>
          </p:cNvSpPr>
          <p:nvPr>
            <p:ph type="sldNum" sz="quarter" idx="12"/>
          </p:nvPr>
        </p:nvSpPr>
        <p:spPr/>
        <p:txBody>
          <a:bodyPr/>
          <a:lstStyle/>
          <a:p>
            <a:fld id="{9BA28B9B-0C36-4B0C-9E4A-C3A158CBB1F1}" type="slidenum">
              <a:rPr lang="en-US" smtClean="0"/>
              <a:t>‹#›</a:t>
            </a:fld>
            <a:endParaRPr lang="en-US" dirty="0"/>
          </a:p>
        </p:txBody>
      </p:sp>
    </p:spTree>
    <p:extLst>
      <p:ext uri="{BB962C8B-B14F-4D97-AF65-F5344CB8AC3E}">
        <p14:creationId xmlns:p14="http://schemas.microsoft.com/office/powerpoint/2010/main" val="108643949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endParaRPr lang="en-US" dirty="0"/>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r>
              <a:rPr lang="pt-BR"/>
              <a:t>TDK 2025 – Szabó Éva Mária</a:t>
            </a:r>
            <a:endParaRPr lang="en-US" dirty="0"/>
          </a:p>
        </p:txBody>
      </p:sp>
      <p:sp>
        <p:nvSpPr>
          <p:cNvPr id="4" name="Slide Number Placeholder 3"/>
          <p:cNvSpPr>
            <a:spLocks noGrp="1"/>
          </p:cNvSpPr>
          <p:nvPr>
            <p:ph type="sldNum" sz="quarter" idx="12"/>
          </p:nvPr>
        </p:nvSpPr>
        <p:spPr/>
        <p:txBody>
          <a:bodyPr/>
          <a:lstStyle/>
          <a:p>
            <a:fld id="{9BA28B9B-0C36-4B0C-9E4A-C3A158CBB1F1}" type="slidenum">
              <a:rPr lang="en-US" smtClean="0"/>
              <a:t>‹#›</a:t>
            </a:fld>
            <a:endParaRPr lang="en-US" dirty="0"/>
          </a:p>
        </p:txBody>
      </p:sp>
    </p:spTree>
    <p:extLst>
      <p:ext uri="{BB962C8B-B14F-4D97-AF65-F5344CB8AC3E}">
        <p14:creationId xmlns:p14="http://schemas.microsoft.com/office/powerpoint/2010/main" val="263393659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r>
              <a:rPr lang="pt-BR"/>
              <a:t>TDK 2025 – Szabó Éva Mária</a:t>
            </a:r>
            <a:endParaRPr lang="en-US" dirty="0"/>
          </a:p>
        </p:txBody>
      </p:sp>
      <p:sp>
        <p:nvSpPr>
          <p:cNvPr id="7" name="Slide Number Placeholder 6"/>
          <p:cNvSpPr>
            <a:spLocks noGrp="1"/>
          </p:cNvSpPr>
          <p:nvPr>
            <p:ph type="sldNum" sz="quarter" idx="12"/>
          </p:nvPr>
        </p:nvSpPr>
        <p:spPr/>
        <p:txBody>
          <a:bodyPr/>
          <a:lstStyle/>
          <a:p>
            <a:fld id="{9BA28B9B-0C36-4B0C-9E4A-C3A158CBB1F1}" type="slidenum">
              <a:rPr lang="en-US" smtClean="0"/>
              <a:t>‹#›</a:t>
            </a:fld>
            <a:endParaRPr lang="en-US" dirty="0"/>
          </a:p>
        </p:txBody>
      </p:sp>
    </p:spTree>
    <p:extLst>
      <p:ext uri="{BB962C8B-B14F-4D97-AF65-F5344CB8AC3E}">
        <p14:creationId xmlns:p14="http://schemas.microsoft.com/office/powerpoint/2010/main" val="132632127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r>
              <a:rPr lang="pt-BR"/>
              <a:t>TDK 2025 – Szabó Éva Mária</a:t>
            </a:r>
            <a:endParaRPr lang="en-US" dirty="0"/>
          </a:p>
        </p:txBody>
      </p:sp>
      <p:sp>
        <p:nvSpPr>
          <p:cNvPr id="7" name="Slide Number Placeholder 6"/>
          <p:cNvSpPr>
            <a:spLocks noGrp="1"/>
          </p:cNvSpPr>
          <p:nvPr>
            <p:ph type="sldNum" sz="quarter" idx="12"/>
          </p:nvPr>
        </p:nvSpPr>
        <p:spPr/>
        <p:txBody>
          <a:bodyPr/>
          <a:lstStyle/>
          <a:p>
            <a:fld id="{9BA28B9B-0C36-4B0C-9E4A-C3A158CBB1F1}" type="slidenum">
              <a:rPr lang="en-US" smtClean="0"/>
              <a:t>‹#›</a:t>
            </a:fld>
            <a:endParaRPr lang="en-US" dirty="0"/>
          </a:p>
        </p:txBody>
      </p:sp>
    </p:spTree>
    <p:extLst>
      <p:ext uri="{BB962C8B-B14F-4D97-AF65-F5344CB8AC3E}">
        <p14:creationId xmlns:p14="http://schemas.microsoft.com/office/powerpoint/2010/main" val="95307087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Freeform 15"/>
          <p:cNvSpPr/>
          <p:nvPr userDrawn="1"/>
        </p:nvSpPr>
        <p:spPr>
          <a:xfrm flipH="1">
            <a:off x="-1" y="6419821"/>
            <a:ext cx="11264000" cy="438180"/>
          </a:xfrm>
          <a:custGeom>
            <a:avLst/>
            <a:gdLst>
              <a:gd name="connsiteX0" fmla="*/ 11264000 w 11264000"/>
              <a:gd name="connsiteY0" fmla="*/ 0 h 438180"/>
              <a:gd name="connsiteX1" fmla="*/ 0 w 11264000"/>
              <a:gd name="connsiteY1" fmla="*/ 0 h 438180"/>
              <a:gd name="connsiteX2" fmla="*/ 172203 w 11264000"/>
              <a:gd name="connsiteY2" fmla="*/ 438180 h 438180"/>
              <a:gd name="connsiteX3" fmla="*/ 11264000 w 11264000"/>
              <a:gd name="connsiteY3" fmla="*/ 438180 h 438180"/>
              <a:gd name="connsiteX4" fmla="*/ 11264000 w 11264000"/>
              <a:gd name="connsiteY4" fmla="*/ 0 h 4381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64000" h="438180">
                <a:moveTo>
                  <a:pt x="11264000" y="0"/>
                </a:moveTo>
                <a:lnTo>
                  <a:pt x="0" y="0"/>
                </a:lnTo>
                <a:lnTo>
                  <a:pt x="172203" y="438180"/>
                </a:lnTo>
                <a:lnTo>
                  <a:pt x="11264000" y="438180"/>
                </a:lnTo>
                <a:lnTo>
                  <a:pt x="1126400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userDrawn="1"/>
        </p:nvSpPr>
        <p:spPr>
          <a:xfrm>
            <a:off x="11208783" y="6419820"/>
            <a:ext cx="983218" cy="438180"/>
          </a:xfrm>
          <a:custGeom>
            <a:avLst/>
            <a:gdLst>
              <a:gd name="connsiteX0" fmla="*/ 172204 w 983218"/>
              <a:gd name="connsiteY0" fmla="*/ 0 h 438180"/>
              <a:gd name="connsiteX1" fmla="*/ 983218 w 983218"/>
              <a:gd name="connsiteY1" fmla="*/ 0 h 438180"/>
              <a:gd name="connsiteX2" fmla="*/ 983218 w 983218"/>
              <a:gd name="connsiteY2" fmla="*/ 438180 h 438180"/>
              <a:gd name="connsiteX3" fmla="*/ 0 w 983218"/>
              <a:gd name="connsiteY3" fmla="*/ 438180 h 438180"/>
              <a:gd name="connsiteX4" fmla="*/ 172204 w 983218"/>
              <a:gd name="connsiteY4" fmla="*/ 0 h 4381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3218" h="438180">
                <a:moveTo>
                  <a:pt x="172204" y="0"/>
                </a:moveTo>
                <a:lnTo>
                  <a:pt x="983218" y="0"/>
                </a:lnTo>
                <a:lnTo>
                  <a:pt x="983218" y="438180"/>
                </a:lnTo>
                <a:lnTo>
                  <a:pt x="0" y="438180"/>
                </a:lnTo>
                <a:lnTo>
                  <a:pt x="172204" y="0"/>
                </a:lnTo>
                <a:close/>
              </a:path>
            </a:pathLst>
          </a:custGeom>
          <a:gradFill>
            <a:gsLst>
              <a:gs pos="32000">
                <a:srgbClr val="283C88"/>
              </a:gs>
              <a:gs pos="100000">
                <a:srgbClr val="5F2C60"/>
              </a:gs>
            </a:gsLst>
            <a:lin ang="3852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2" name="Title Placeholder 1"/>
          <p:cNvSpPr>
            <a:spLocks noGrp="1"/>
          </p:cNvSpPr>
          <p:nvPr>
            <p:ph type="title"/>
          </p:nvPr>
        </p:nvSpPr>
        <p:spPr>
          <a:xfrm>
            <a:off x="574978" y="313299"/>
            <a:ext cx="11021962" cy="72218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74979" y="1201994"/>
            <a:ext cx="11021962" cy="505132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1" name="Picture 20"/>
          <p:cNvPicPr>
            <a:picLocks noChangeAspect="1"/>
          </p:cNvPicPr>
          <p:nvPr userDrawn="1"/>
        </p:nvPicPr>
        <p:blipFill rotWithShape="1">
          <a:blip r:embed="rId11" cstate="print">
            <a:extLst>
              <a:ext uri="{28A0092B-C50C-407E-A947-70E740481C1C}">
                <a14:useLocalDpi xmlns:a14="http://schemas.microsoft.com/office/drawing/2010/main" val="0"/>
              </a:ext>
            </a:extLst>
          </a:blip>
          <a:srcRect l="18434" t="32447" r="19869" b="31872"/>
          <a:stretch/>
        </p:blipFill>
        <p:spPr>
          <a:xfrm>
            <a:off x="11441362" y="6453743"/>
            <a:ext cx="655748" cy="378198"/>
          </a:xfrm>
          <a:prstGeom prst="rect">
            <a:avLst/>
          </a:prstGeom>
        </p:spPr>
      </p:pic>
      <p:sp>
        <p:nvSpPr>
          <p:cNvPr id="6" name="Slide Number Placeholder 5"/>
          <p:cNvSpPr>
            <a:spLocks noGrp="1"/>
          </p:cNvSpPr>
          <p:nvPr>
            <p:ph type="sldNum" sz="quarter" idx="4"/>
          </p:nvPr>
        </p:nvSpPr>
        <p:spPr>
          <a:xfrm>
            <a:off x="4714359" y="6448478"/>
            <a:ext cx="2743200" cy="383463"/>
          </a:xfrm>
          <a:prstGeom prst="rect">
            <a:avLst/>
          </a:prstGeom>
        </p:spPr>
        <p:txBody>
          <a:bodyPr vert="horz" lIns="91440" tIns="45720" rIns="91440" bIns="45720" rtlCol="0" anchor="ctr"/>
          <a:lstStyle>
            <a:lvl1pPr algn="ctr">
              <a:defRPr sz="1200">
                <a:solidFill>
                  <a:schemeClr val="tx1"/>
                </a:solidFill>
              </a:defRPr>
            </a:lvl1pPr>
          </a:lstStyle>
          <a:p>
            <a:fld id="{9BA28B9B-0C36-4B0C-9E4A-C3A158CBB1F1}" type="slidenum">
              <a:rPr lang="en-US" smtClean="0"/>
              <a:pPr/>
              <a:t>‹#›</a:t>
            </a:fld>
            <a:endParaRPr lang="en-US" dirty="0"/>
          </a:p>
        </p:txBody>
      </p:sp>
      <p:sp>
        <p:nvSpPr>
          <p:cNvPr id="23" name="Footer Placeholder 22"/>
          <p:cNvSpPr>
            <a:spLocks noGrp="1"/>
          </p:cNvSpPr>
          <p:nvPr>
            <p:ph type="ftr" sz="quarter" idx="3"/>
          </p:nvPr>
        </p:nvSpPr>
        <p:spPr>
          <a:xfrm>
            <a:off x="1" y="6448478"/>
            <a:ext cx="4114800" cy="383463"/>
          </a:xfrm>
          <a:prstGeom prst="rect">
            <a:avLst/>
          </a:prstGeom>
        </p:spPr>
        <p:txBody>
          <a:bodyPr vert="horz" lIns="91440" tIns="45720" rIns="91440" bIns="45720" rtlCol="0" anchor="ctr"/>
          <a:lstStyle>
            <a:lvl1pPr algn="l">
              <a:defRPr sz="1200">
                <a:solidFill>
                  <a:schemeClr val="tx1"/>
                </a:solidFill>
              </a:defRPr>
            </a:lvl1pPr>
          </a:lstStyle>
          <a:p>
            <a:r>
              <a:rPr lang="pt-BR"/>
              <a:t>TDK 2025 – Szabó Éva Mária</a:t>
            </a:r>
            <a:endParaRPr lang="en-US" dirty="0"/>
          </a:p>
        </p:txBody>
      </p:sp>
    </p:spTree>
    <p:extLst>
      <p:ext uri="{BB962C8B-B14F-4D97-AF65-F5344CB8AC3E}">
        <p14:creationId xmlns:p14="http://schemas.microsoft.com/office/powerpoint/2010/main" val="2103108847"/>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dt="0"/>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Tx/>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E0DB6-9088-4FE1-9C41-9689A38ABCA5}"/>
              </a:ext>
            </a:extLst>
          </p:cNvPr>
          <p:cNvSpPr>
            <a:spLocks noGrp="1"/>
          </p:cNvSpPr>
          <p:nvPr>
            <p:ph type="ctrTitle"/>
          </p:nvPr>
        </p:nvSpPr>
        <p:spPr>
          <a:xfrm>
            <a:off x="935091" y="2911656"/>
            <a:ext cx="10586768" cy="1034687"/>
          </a:xfrm>
        </p:spPr>
        <p:txBody>
          <a:bodyPr/>
          <a:lstStyle/>
          <a:p>
            <a:r>
              <a:rPr lang="en-US" b="1" cap="small" noProof="1">
                <a:latin typeface="Open Sans ExtraBold" panose="020B0906030804020204" pitchFamily="34" charset="0"/>
                <a:ea typeface="Open Sans ExtraBold" panose="020B0906030804020204" pitchFamily="34" charset="0"/>
                <a:cs typeface="Open Sans ExtraBold" panose="020B0906030804020204" pitchFamily="34" charset="0"/>
              </a:rPr>
              <a:t>A Unified Evaluation of Translation and Algorithmic</a:t>
            </a:r>
            <a:br>
              <a:rPr lang="en-US" b="1" cap="small" noProof="1">
                <a:latin typeface="Open Sans ExtraBold" panose="020B0906030804020204" pitchFamily="34" charset="0"/>
                <a:ea typeface="Open Sans ExtraBold" panose="020B0906030804020204" pitchFamily="34" charset="0"/>
                <a:cs typeface="Open Sans ExtraBold" panose="020B0906030804020204" pitchFamily="34" charset="0"/>
              </a:rPr>
            </a:br>
            <a:r>
              <a:rPr lang="en-US" b="1" cap="small" noProof="1">
                <a:latin typeface="Open Sans ExtraBold" panose="020B0906030804020204" pitchFamily="34" charset="0"/>
                <a:ea typeface="Open Sans ExtraBold" panose="020B0906030804020204" pitchFamily="34" charset="0"/>
                <a:cs typeface="Open Sans ExtraBold" panose="020B0906030804020204" pitchFamily="34" charset="0"/>
              </a:rPr>
              <a:t>Impacts in Hardware Verification</a:t>
            </a:r>
          </a:p>
        </p:txBody>
      </p:sp>
      <p:sp>
        <p:nvSpPr>
          <p:cNvPr id="3" name="Subtitle 2">
            <a:extLst>
              <a:ext uri="{FF2B5EF4-FFF2-40B4-BE49-F238E27FC236}">
                <a16:creationId xmlns:a16="http://schemas.microsoft.com/office/drawing/2014/main" id="{1FCC26A1-A76A-4826-B558-3A43216D4ACD}"/>
              </a:ext>
            </a:extLst>
          </p:cNvPr>
          <p:cNvSpPr>
            <a:spLocks noGrp="1"/>
          </p:cNvSpPr>
          <p:nvPr>
            <p:ph type="subTitle" idx="1"/>
          </p:nvPr>
        </p:nvSpPr>
        <p:spPr>
          <a:xfrm>
            <a:off x="1071960" y="4027305"/>
            <a:ext cx="10313031" cy="1655762"/>
          </a:xfrm>
        </p:spPr>
        <p:txBody>
          <a:bodyPr>
            <a:normAutofit/>
          </a:bodyPr>
          <a:lstStyle/>
          <a:p>
            <a:r>
              <a:rPr lang="hu-HU" sz="3700" dirty="0"/>
              <a:t>Éva Mária Szabó</a:t>
            </a:r>
          </a:p>
          <a:p>
            <a:r>
              <a:rPr lang="hu-HU" u="sng" dirty="0"/>
              <a:t>Supervisor: Zsófia Ádám</a:t>
            </a:r>
          </a:p>
        </p:txBody>
      </p:sp>
    </p:spTree>
    <p:extLst>
      <p:ext uri="{BB962C8B-B14F-4D97-AF65-F5344CB8AC3E}">
        <p14:creationId xmlns:p14="http://schemas.microsoft.com/office/powerpoint/2010/main" val="408285521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BB88F-E8B8-D3B3-8EC6-DF30723A66A9}"/>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461AE1E0-DFEB-075A-1477-88D728786142}"/>
              </a:ext>
            </a:extLst>
          </p:cNvPr>
          <p:cNvSpPr>
            <a:spLocks noGrp="1"/>
          </p:cNvSpPr>
          <p:nvPr>
            <p:ph type="ftr" sz="quarter" idx="10"/>
          </p:nvPr>
        </p:nvSpPr>
        <p:spPr/>
        <p:txBody>
          <a:bodyPr/>
          <a:lstStyle/>
          <a:p>
            <a:r>
              <a:rPr lang="hu-HU" dirty="0"/>
              <a:t>AVM 2026 </a:t>
            </a:r>
            <a:r>
              <a:rPr lang="pt-BR" dirty="0"/>
              <a:t>–</a:t>
            </a:r>
            <a:r>
              <a:rPr lang="hu-HU" dirty="0"/>
              <a:t> É</a:t>
            </a:r>
            <a:r>
              <a:rPr lang="pt-BR" dirty="0"/>
              <a:t>va Mária</a:t>
            </a:r>
            <a:r>
              <a:rPr lang="hu-HU" dirty="0"/>
              <a:t> </a:t>
            </a:r>
            <a:r>
              <a:rPr lang="pt-BR" dirty="0"/>
              <a:t>Szabó</a:t>
            </a:r>
            <a:endParaRPr lang="en-US" dirty="0"/>
          </a:p>
        </p:txBody>
      </p:sp>
      <p:sp>
        <p:nvSpPr>
          <p:cNvPr id="3" name="Content Placeholder 2">
            <a:extLst>
              <a:ext uri="{FF2B5EF4-FFF2-40B4-BE49-F238E27FC236}">
                <a16:creationId xmlns:a16="http://schemas.microsoft.com/office/drawing/2014/main" id="{EA9A4FB2-8361-E3BB-475A-82A84582851D}"/>
              </a:ext>
            </a:extLst>
          </p:cNvPr>
          <p:cNvSpPr>
            <a:spLocks noGrp="1"/>
          </p:cNvSpPr>
          <p:nvPr>
            <p:ph sz="quarter" idx="12"/>
          </p:nvPr>
        </p:nvSpPr>
        <p:spPr>
          <a:xfrm>
            <a:off x="574979" y="1201994"/>
            <a:ext cx="5919128" cy="5051321"/>
          </a:xfrm>
        </p:spPr>
        <p:txBody>
          <a:bodyPr>
            <a:normAutofit/>
          </a:bodyPr>
          <a:lstStyle/>
          <a:p>
            <a:r>
              <a:rPr lang="hu-HU" dirty="0"/>
              <a:t>SOTA </a:t>
            </a:r>
            <a:r>
              <a:rPr lang="hu-HU" dirty="0" err="1"/>
              <a:t>word-level</a:t>
            </a:r>
            <a:r>
              <a:rPr lang="hu-HU" dirty="0"/>
              <a:t>, bit-</a:t>
            </a:r>
            <a:r>
              <a:rPr lang="hu-HU" dirty="0" err="1"/>
              <a:t>precise</a:t>
            </a:r>
            <a:br>
              <a:rPr lang="hu-HU" dirty="0"/>
            </a:br>
            <a:r>
              <a:rPr lang="hu-HU" dirty="0" err="1"/>
              <a:t>model</a:t>
            </a:r>
            <a:r>
              <a:rPr lang="hu-HU" dirty="0"/>
              <a:t> </a:t>
            </a:r>
            <a:r>
              <a:rPr lang="hu-HU" dirty="0" err="1"/>
              <a:t>checking</a:t>
            </a:r>
            <a:r>
              <a:rPr lang="hu-HU" dirty="0"/>
              <a:t> </a:t>
            </a:r>
            <a:r>
              <a:rPr lang="hu-HU" dirty="0" err="1"/>
              <a:t>format</a:t>
            </a:r>
            <a:r>
              <a:rPr lang="hu-HU" dirty="0"/>
              <a:t> </a:t>
            </a:r>
            <a:r>
              <a:rPr lang="hu-HU" dirty="0" err="1"/>
              <a:t>adapted</a:t>
            </a:r>
            <a:r>
              <a:rPr lang="hu-HU" dirty="0"/>
              <a:t> </a:t>
            </a:r>
            <a:r>
              <a:rPr lang="hu-HU" dirty="0" err="1"/>
              <a:t>by</a:t>
            </a:r>
            <a:r>
              <a:rPr lang="hu-HU" dirty="0"/>
              <a:t> </a:t>
            </a:r>
            <a:r>
              <a:rPr lang="hu-HU" dirty="0" err="1"/>
              <a:t>the</a:t>
            </a:r>
            <a:r>
              <a:rPr lang="hu-HU" dirty="0"/>
              <a:t> HWMCC</a:t>
            </a:r>
          </a:p>
          <a:p>
            <a:r>
              <a:rPr lang="hu-HU" dirty="0" err="1"/>
              <a:t>Sequential</a:t>
            </a:r>
            <a:r>
              <a:rPr lang="hu-HU" dirty="0"/>
              <a:t> </a:t>
            </a:r>
            <a:r>
              <a:rPr lang="hu-HU" dirty="0" err="1"/>
              <a:t>circuits</a:t>
            </a:r>
            <a:endParaRPr lang="hu-HU" dirty="0"/>
          </a:p>
          <a:p>
            <a:r>
              <a:rPr lang="hu-HU" dirty="0"/>
              <a:t>SMT-LIB </a:t>
            </a:r>
            <a:r>
              <a:rPr lang="hu-HU" dirty="0" err="1"/>
              <a:t>semantics</a:t>
            </a:r>
            <a:endParaRPr lang="hu-HU" dirty="0"/>
          </a:p>
          <a:p>
            <a:r>
              <a:rPr lang="hu-HU" dirty="0" err="1"/>
              <a:t>Simple</a:t>
            </a:r>
            <a:r>
              <a:rPr lang="hu-HU" dirty="0"/>
              <a:t>, </a:t>
            </a:r>
            <a:r>
              <a:rPr lang="hu-HU" dirty="0" err="1"/>
              <a:t>sorted</a:t>
            </a:r>
            <a:r>
              <a:rPr lang="hu-HU" dirty="0"/>
              <a:t>, line-</a:t>
            </a:r>
            <a:r>
              <a:rPr lang="hu-HU" dirty="0" err="1"/>
              <a:t>based</a:t>
            </a:r>
            <a:r>
              <a:rPr lang="hu-HU" dirty="0"/>
              <a:t> </a:t>
            </a:r>
            <a:r>
              <a:rPr lang="hu-HU" dirty="0" err="1"/>
              <a:t>syntax</a:t>
            </a:r>
            <a:r>
              <a:rPr lang="hu-HU" dirty="0"/>
              <a:t> </a:t>
            </a:r>
          </a:p>
        </p:txBody>
      </p:sp>
      <p:sp>
        <p:nvSpPr>
          <p:cNvPr id="4" name="Title 3">
            <a:extLst>
              <a:ext uri="{FF2B5EF4-FFF2-40B4-BE49-F238E27FC236}">
                <a16:creationId xmlns:a16="http://schemas.microsoft.com/office/drawing/2014/main" id="{63DE8F15-E1C4-2138-AEDF-59753297C501}"/>
              </a:ext>
            </a:extLst>
          </p:cNvPr>
          <p:cNvSpPr>
            <a:spLocks noGrp="1"/>
          </p:cNvSpPr>
          <p:nvPr>
            <p:ph type="title"/>
          </p:nvPr>
        </p:nvSpPr>
        <p:spPr/>
        <p:txBody>
          <a:bodyPr/>
          <a:lstStyle/>
          <a:p>
            <a:r>
              <a:rPr lang="hu-HU" dirty="0"/>
              <a:t>BTOR2</a:t>
            </a:r>
          </a:p>
        </p:txBody>
      </p:sp>
      <p:pic>
        <p:nvPicPr>
          <p:cNvPr id="8" name="Kép 7">
            <a:extLst>
              <a:ext uri="{FF2B5EF4-FFF2-40B4-BE49-F238E27FC236}">
                <a16:creationId xmlns:a16="http://schemas.microsoft.com/office/drawing/2014/main" id="{D85FE6F9-B6EC-4BE8-8DD8-A18B5C771F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4297" y="2033908"/>
            <a:ext cx="2749947" cy="4191605"/>
          </a:xfrm>
          <a:prstGeom prst="rect">
            <a:avLst/>
          </a:prstGeom>
        </p:spPr>
      </p:pic>
      <p:sp>
        <p:nvSpPr>
          <p:cNvPr id="10" name="Téglalap 9">
            <a:extLst>
              <a:ext uri="{FF2B5EF4-FFF2-40B4-BE49-F238E27FC236}">
                <a16:creationId xmlns:a16="http://schemas.microsoft.com/office/drawing/2014/main" id="{52072573-610C-FCA2-62F7-BE32C6B7E13C}"/>
              </a:ext>
            </a:extLst>
          </p:cNvPr>
          <p:cNvSpPr/>
          <p:nvPr/>
        </p:nvSpPr>
        <p:spPr>
          <a:xfrm>
            <a:off x="7390906" y="2033908"/>
            <a:ext cx="2104257" cy="292414"/>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hu-HU"/>
          </a:p>
        </p:txBody>
      </p:sp>
      <p:sp>
        <p:nvSpPr>
          <p:cNvPr id="11" name="Téglalap 10">
            <a:extLst>
              <a:ext uri="{FF2B5EF4-FFF2-40B4-BE49-F238E27FC236}">
                <a16:creationId xmlns:a16="http://schemas.microsoft.com/office/drawing/2014/main" id="{B4B75421-79B4-AABD-5789-6AF881618076}"/>
              </a:ext>
            </a:extLst>
          </p:cNvPr>
          <p:cNvSpPr/>
          <p:nvPr/>
        </p:nvSpPr>
        <p:spPr>
          <a:xfrm>
            <a:off x="7390907" y="3199182"/>
            <a:ext cx="863126" cy="292414"/>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hu-HU"/>
          </a:p>
        </p:txBody>
      </p:sp>
      <p:sp>
        <p:nvSpPr>
          <p:cNvPr id="12" name="Téglalap 11">
            <a:extLst>
              <a:ext uri="{FF2B5EF4-FFF2-40B4-BE49-F238E27FC236}">
                <a16:creationId xmlns:a16="http://schemas.microsoft.com/office/drawing/2014/main" id="{7E8F99E1-332F-277B-BD67-BE38A22B9457}"/>
              </a:ext>
            </a:extLst>
          </p:cNvPr>
          <p:cNvSpPr/>
          <p:nvPr/>
        </p:nvSpPr>
        <p:spPr>
          <a:xfrm>
            <a:off x="7459218" y="3585543"/>
            <a:ext cx="544497" cy="292414"/>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hu-HU"/>
          </a:p>
        </p:txBody>
      </p:sp>
      <p:sp>
        <p:nvSpPr>
          <p:cNvPr id="13" name="Téglalap 12">
            <a:extLst>
              <a:ext uri="{FF2B5EF4-FFF2-40B4-BE49-F238E27FC236}">
                <a16:creationId xmlns:a16="http://schemas.microsoft.com/office/drawing/2014/main" id="{8EEB0D4C-5188-C2A8-B08F-71F985DC3DFE}"/>
              </a:ext>
            </a:extLst>
          </p:cNvPr>
          <p:cNvSpPr/>
          <p:nvPr/>
        </p:nvSpPr>
        <p:spPr>
          <a:xfrm>
            <a:off x="7429626" y="2823514"/>
            <a:ext cx="932156" cy="292414"/>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hu-HU"/>
          </a:p>
        </p:txBody>
      </p:sp>
      <p:sp>
        <p:nvSpPr>
          <p:cNvPr id="14" name="Téglalap 13">
            <a:extLst>
              <a:ext uri="{FF2B5EF4-FFF2-40B4-BE49-F238E27FC236}">
                <a16:creationId xmlns:a16="http://schemas.microsoft.com/office/drawing/2014/main" id="{8D858D22-56AD-C0CE-DB6F-966C3236E766}"/>
              </a:ext>
            </a:extLst>
          </p:cNvPr>
          <p:cNvSpPr/>
          <p:nvPr/>
        </p:nvSpPr>
        <p:spPr>
          <a:xfrm>
            <a:off x="7429626" y="2420269"/>
            <a:ext cx="766439" cy="292414"/>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hu-HU"/>
          </a:p>
        </p:txBody>
      </p:sp>
      <p:sp>
        <p:nvSpPr>
          <p:cNvPr id="15" name="Téglalap 14">
            <a:extLst>
              <a:ext uri="{FF2B5EF4-FFF2-40B4-BE49-F238E27FC236}">
                <a16:creationId xmlns:a16="http://schemas.microsoft.com/office/drawing/2014/main" id="{62A5FC5B-D967-04A6-C895-5B6108226043}"/>
              </a:ext>
            </a:extLst>
          </p:cNvPr>
          <p:cNvSpPr/>
          <p:nvPr/>
        </p:nvSpPr>
        <p:spPr>
          <a:xfrm>
            <a:off x="7444421" y="3988788"/>
            <a:ext cx="574090" cy="292414"/>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hu-HU"/>
          </a:p>
        </p:txBody>
      </p:sp>
      <p:sp>
        <p:nvSpPr>
          <p:cNvPr id="16" name="Téglalap 15">
            <a:extLst>
              <a:ext uri="{FF2B5EF4-FFF2-40B4-BE49-F238E27FC236}">
                <a16:creationId xmlns:a16="http://schemas.microsoft.com/office/drawing/2014/main" id="{201FBE0D-ECC9-89B4-6B2B-66703A647F2D}"/>
              </a:ext>
            </a:extLst>
          </p:cNvPr>
          <p:cNvSpPr/>
          <p:nvPr/>
        </p:nvSpPr>
        <p:spPr>
          <a:xfrm>
            <a:off x="7429626" y="5149087"/>
            <a:ext cx="2104257" cy="292414"/>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hu-HU"/>
          </a:p>
        </p:txBody>
      </p:sp>
      <p:sp>
        <p:nvSpPr>
          <p:cNvPr id="17" name="Téglalap 16">
            <a:extLst>
              <a:ext uri="{FF2B5EF4-FFF2-40B4-BE49-F238E27FC236}">
                <a16:creationId xmlns:a16="http://schemas.microsoft.com/office/drawing/2014/main" id="{031F5C39-2DF5-010D-6A9D-522C5053E933}"/>
              </a:ext>
            </a:extLst>
          </p:cNvPr>
          <p:cNvSpPr/>
          <p:nvPr/>
        </p:nvSpPr>
        <p:spPr>
          <a:xfrm>
            <a:off x="7610640" y="5933099"/>
            <a:ext cx="600220" cy="292414"/>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hu-HU"/>
          </a:p>
        </p:txBody>
      </p:sp>
      <p:sp>
        <p:nvSpPr>
          <p:cNvPr id="18" name="Téglalap 17">
            <a:extLst>
              <a:ext uri="{FF2B5EF4-FFF2-40B4-BE49-F238E27FC236}">
                <a16:creationId xmlns:a16="http://schemas.microsoft.com/office/drawing/2014/main" id="{6E34DA26-BACB-243B-06E7-15580F474F57}"/>
              </a:ext>
            </a:extLst>
          </p:cNvPr>
          <p:cNvSpPr/>
          <p:nvPr/>
        </p:nvSpPr>
        <p:spPr>
          <a:xfrm>
            <a:off x="7595845" y="5541093"/>
            <a:ext cx="422666" cy="292414"/>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hu-HU"/>
          </a:p>
        </p:txBody>
      </p:sp>
      <p:sp>
        <p:nvSpPr>
          <p:cNvPr id="19" name="Téglalap 18">
            <a:extLst>
              <a:ext uri="{FF2B5EF4-FFF2-40B4-BE49-F238E27FC236}">
                <a16:creationId xmlns:a16="http://schemas.microsoft.com/office/drawing/2014/main" id="{2FACF7DC-87B1-9581-4D15-278BACF631A2}"/>
              </a:ext>
            </a:extLst>
          </p:cNvPr>
          <p:cNvSpPr/>
          <p:nvPr/>
        </p:nvSpPr>
        <p:spPr>
          <a:xfrm>
            <a:off x="7429626" y="4371457"/>
            <a:ext cx="766439" cy="292414"/>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hu-HU"/>
          </a:p>
        </p:txBody>
      </p:sp>
      <p:sp>
        <p:nvSpPr>
          <p:cNvPr id="20" name="Téglalap 19">
            <a:extLst>
              <a:ext uri="{FF2B5EF4-FFF2-40B4-BE49-F238E27FC236}">
                <a16:creationId xmlns:a16="http://schemas.microsoft.com/office/drawing/2014/main" id="{162B3C6F-7784-2B62-5635-2CA36E7F77E9}"/>
              </a:ext>
            </a:extLst>
          </p:cNvPr>
          <p:cNvSpPr/>
          <p:nvPr/>
        </p:nvSpPr>
        <p:spPr>
          <a:xfrm>
            <a:off x="7444421" y="4763463"/>
            <a:ext cx="766439" cy="292414"/>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hu-HU"/>
          </a:p>
        </p:txBody>
      </p:sp>
      <p:sp>
        <p:nvSpPr>
          <p:cNvPr id="21" name="Téglalap 20">
            <a:extLst>
              <a:ext uri="{FF2B5EF4-FFF2-40B4-BE49-F238E27FC236}">
                <a16:creationId xmlns:a16="http://schemas.microsoft.com/office/drawing/2014/main" id="{913744E6-9C29-D0F2-A6EB-1433AC38E7FD}"/>
              </a:ext>
            </a:extLst>
          </p:cNvPr>
          <p:cNvSpPr/>
          <p:nvPr/>
        </p:nvSpPr>
        <p:spPr>
          <a:xfrm>
            <a:off x="7054297" y="2033908"/>
            <a:ext cx="245534" cy="292414"/>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hu-HU"/>
          </a:p>
        </p:txBody>
      </p:sp>
      <p:sp>
        <p:nvSpPr>
          <p:cNvPr id="22" name="Téglalap 21">
            <a:extLst>
              <a:ext uri="{FF2B5EF4-FFF2-40B4-BE49-F238E27FC236}">
                <a16:creationId xmlns:a16="http://schemas.microsoft.com/office/drawing/2014/main" id="{0CCC0D40-D9C8-9616-4CA4-E970B5B4240A}"/>
              </a:ext>
            </a:extLst>
          </p:cNvPr>
          <p:cNvSpPr/>
          <p:nvPr/>
        </p:nvSpPr>
        <p:spPr>
          <a:xfrm>
            <a:off x="8306503" y="2409576"/>
            <a:ext cx="245534" cy="292414"/>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hu-HU"/>
          </a:p>
        </p:txBody>
      </p:sp>
      <p:sp>
        <p:nvSpPr>
          <p:cNvPr id="5" name="Dia számának helye 4">
            <a:extLst>
              <a:ext uri="{FF2B5EF4-FFF2-40B4-BE49-F238E27FC236}">
                <a16:creationId xmlns:a16="http://schemas.microsoft.com/office/drawing/2014/main" id="{7EB4676E-78AE-19EF-6096-D6B3811798D7}"/>
              </a:ext>
            </a:extLst>
          </p:cNvPr>
          <p:cNvSpPr>
            <a:spLocks noGrp="1"/>
          </p:cNvSpPr>
          <p:nvPr>
            <p:ph type="sldNum" sz="quarter" idx="11"/>
          </p:nvPr>
        </p:nvSpPr>
        <p:spPr/>
        <p:txBody>
          <a:bodyPr/>
          <a:lstStyle/>
          <a:p>
            <a:fld id="{9BA28B9B-0C36-4B0C-9E4A-C3A158CBB1F1}" type="slidenum">
              <a:rPr lang="en-US" smtClean="0"/>
              <a:pPr/>
              <a:t>2</a:t>
            </a:fld>
            <a:endParaRPr lang="en-US" dirty="0"/>
          </a:p>
        </p:txBody>
      </p:sp>
      <p:sp>
        <p:nvSpPr>
          <p:cNvPr id="24" name="Szövegdoboz 23">
            <a:extLst>
              <a:ext uri="{FF2B5EF4-FFF2-40B4-BE49-F238E27FC236}">
                <a16:creationId xmlns:a16="http://schemas.microsoft.com/office/drawing/2014/main" id="{C9F02925-AEB6-3F95-1249-705499011536}"/>
              </a:ext>
            </a:extLst>
          </p:cNvPr>
          <p:cNvSpPr txBox="1"/>
          <p:nvPr/>
        </p:nvSpPr>
        <p:spPr>
          <a:xfrm>
            <a:off x="6742920" y="1144969"/>
            <a:ext cx="7100597" cy="646331"/>
          </a:xfrm>
          <a:prstGeom prst="rect">
            <a:avLst/>
          </a:prstGeom>
          <a:noFill/>
        </p:spPr>
        <p:txBody>
          <a:bodyPr wrap="square">
            <a:spAutoFit/>
          </a:bodyPr>
          <a:lstStyle/>
          <a:p>
            <a:r>
              <a:rPr lang="hu-HU" b="1" dirty="0">
                <a:latin typeface="Courier New" panose="02070309020205020404" pitchFamily="49" charset="0"/>
                <a:cs typeface="Courier New" panose="02070309020205020404" pitchFamily="49" charset="0"/>
              </a:rPr>
              <a:t>&lt;</a:t>
            </a:r>
            <a:r>
              <a:rPr lang="hu-HU" b="1" dirty="0" err="1">
                <a:latin typeface="Courier New" panose="02070309020205020404" pitchFamily="49" charset="0"/>
                <a:cs typeface="Courier New" panose="02070309020205020404" pitchFamily="49" charset="0"/>
              </a:rPr>
              <a:t>node</a:t>
            </a:r>
            <a:r>
              <a:rPr lang="hu-HU" b="1" dirty="0">
                <a:latin typeface="Courier New" panose="02070309020205020404" pitchFamily="49" charset="0"/>
                <a:cs typeface="Courier New" panose="02070309020205020404" pitchFamily="49" charset="0"/>
              </a:rPr>
              <a:t> </a:t>
            </a:r>
            <a:r>
              <a:rPr lang="hu-HU" b="1" dirty="0" err="1">
                <a:latin typeface="Courier New" panose="02070309020205020404" pitchFamily="49" charset="0"/>
                <a:cs typeface="Courier New" panose="02070309020205020404" pitchFamily="49" charset="0"/>
              </a:rPr>
              <a:t>id</a:t>
            </a:r>
            <a:r>
              <a:rPr lang="hu-HU" b="1" dirty="0">
                <a:latin typeface="Courier New" panose="02070309020205020404" pitchFamily="49" charset="0"/>
                <a:cs typeface="Courier New" panose="02070309020205020404" pitchFamily="49" charset="0"/>
              </a:rPr>
              <a:t>&gt; &lt;</a:t>
            </a:r>
            <a:r>
              <a:rPr lang="hu-HU" b="1" dirty="0" err="1">
                <a:latin typeface="Courier New" panose="02070309020205020404" pitchFamily="49" charset="0"/>
                <a:cs typeface="Courier New" panose="02070309020205020404" pitchFamily="49" charset="0"/>
              </a:rPr>
              <a:t>op</a:t>
            </a:r>
            <a:r>
              <a:rPr lang="hu-HU" b="1" dirty="0">
                <a:latin typeface="Courier New" panose="02070309020205020404" pitchFamily="49" charset="0"/>
                <a:cs typeface="Courier New" panose="02070309020205020404" pitchFamily="49" charset="0"/>
              </a:rPr>
              <a:t>&gt; &lt;sort id0&gt; </a:t>
            </a:r>
            <a:br>
              <a:rPr lang="hu-HU" b="1" dirty="0">
                <a:latin typeface="Courier New" panose="02070309020205020404" pitchFamily="49" charset="0"/>
                <a:cs typeface="Courier New" panose="02070309020205020404" pitchFamily="49" charset="0"/>
              </a:rPr>
            </a:br>
            <a:r>
              <a:rPr lang="hu-HU" b="1" dirty="0">
                <a:latin typeface="Courier New" panose="02070309020205020404" pitchFamily="49" charset="0"/>
                <a:cs typeface="Courier New" panose="02070309020205020404" pitchFamily="49" charset="0"/>
              </a:rPr>
              <a:t>&lt;</a:t>
            </a:r>
            <a:r>
              <a:rPr lang="hu-HU" b="1" dirty="0" err="1">
                <a:latin typeface="Courier New" panose="02070309020205020404" pitchFamily="49" charset="0"/>
                <a:cs typeface="Courier New" panose="02070309020205020404" pitchFamily="49" charset="0"/>
              </a:rPr>
              <a:t>node</a:t>
            </a:r>
            <a:r>
              <a:rPr lang="hu-HU" b="1" dirty="0">
                <a:latin typeface="Courier New" panose="02070309020205020404" pitchFamily="49" charset="0"/>
                <a:cs typeface="Courier New" panose="02070309020205020404" pitchFamily="49" charset="0"/>
              </a:rPr>
              <a:t> id1&gt; [&lt;</a:t>
            </a:r>
            <a:r>
              <a:rPr lang="hu-HU" b="1" dirty="0" err="1">
                <a:latin typeface="Courier New" panose="02070309020205020404" pitchFamily="49" charset="0"/>
                <a:cs typeface="Courier New" panose="02070309020205020404" pitchFamily="49" charset="0"/>
              </a:rPr>
              <a:t>node</a:t>
            </a:r>
            <a:r>
              <a:rPr lang="hu-HU" b="1" dirty="0">
                <a:latin typeface="Courier New" panose="02070309020205020404" pitchFamily="49" charset="0"/>
                <a:cs typeface="Courier New" panose="02070309020205020404" pitchFamily="49" charset="0"/>
              </a:rPr>
              <a:t> id2 [</a:t>
            </a:r>
            <a:r>
              <a:rPr lang="hu-HU" b="1" dirty="0" err="1">
                <a:latin typeface="Courier New" panose="02070309020205020404" pitchFamily="49" charset="0"/>
                <a:cs typeface="Courier New" panose="02070309020205020404" pitchFamily="49" charset="0"/>
              </a:rPr>
              <a:t>node</a:t>
            </a:r>
            <a:r>
              <a:rPr lang="hu-HU" b="1" dirty="0">
                <a:latin typeface="Courier New" panose="02070309020205020404" pitchFamily="49" charset="0"/>
                <a:cs typeface="Courier New" panose="02070309020205020404" pitchFamily="49" charset="0"/>
              </a:rPr>
              <a:t> id3]&gt;].</a:t>
            </a:r>
          </a:p>
        </p:txBody>
      </p:sp>
    </p:spTree>
    <p:extLst>
      <p:ext uri="{BB962C8B-B14F-4D97-AF65-F5344CB8AC3E}">
        <p14:creationId xmlns:p14="http://schemas.microsoft.com/office/powerpoint/2010/main" val="255852984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Élőláb helye 1">
            <a:extLst>
              <a:ext uri="{FF2B5EF4-FFF2-40B4-BE49-F238E27FC236}">
                <a16:creationId xmlns:a16="http://schemas.microsoft.com/office/drawing/2014/main" id="{3266354D-FE7A-B014-13E5-46D298801E67}"/>
              </a:ext>
            </a:extLst>
          </p:cNvPr>
          <p:cNvSpPr>
            <a:spLocks noGrp="1"/>
          </p:cNvSpPr>
          <p:nvPr>
            <p:ph type="ftr" sz="quarter" idx="10"/>
          </p:nvPr>
        </p:nvSpPr>
        <p:spPr/>
        <p:txBody>
          <a:bodyPr/>
          <a:lstStyle/>
          <a:p>
            <a:r>
              <a:rPr lang="hu-HU" dirty="0"/>
              <a:t>AVM 2026 </a:t>
            </a:r>
            <a:r>
              <a:rPr lang="pt-BR" dirty="0"/>
              <a:t>–</a:t>
            </a:r>
            <a:r>
              <a:rPr lang="hu-HU" dirty="0"/>
              <a:t> É</a:t>
            </a:r>
            <a:r>
              <a:rPr lang="pt-BR" dirty="0"/>
              <a:t>va Mária</a:t>
            </a:r>
            <a:r>
              <a:rPr lang="hu-HU" dirty="0"/>
              <a:t> </a:t>
            </a:r>
            <a:r>
              <a:rPr lang="pt-BR" dirty="0"/>
              <a:t>Szabó</a:t>
            </a:r>
            <a:endParaRPr lang="en-US" dirty="0"/>
          </a:p>
        </p:txBody>
      </p:sp>
      <p:sp>
        <p:nvSpPr>
          <p:cNvPr id="3" name="Dia számának helye 2">
            <a:extLst>
              <a:ext uri="{FF2B5EF4-FFF2-40B4-BE49-F238E27FC236}">
                <a16:creationId xmlns:a16="http://schemas.microsoft.com/office/drawing/2014/main" id="{AC58D936-9AB5-2191-1276-821742232AD0}"/>
              </a:ext>
            </a:extLst>
          </p:cNvPr>
          <p:cNvSpPr>
            <a:spLocks noGrp="1"/>
          </p:cNvSpPr>
          <p:nvPr>
            <p:ph type="sldNum" sz="quarter" idx="11"/>
          </p:nvPr>
        </p:nvSpPr>
        <p:spPr/>
        <p:txBody>
          <a:bodyPr/>
          <a:lstStyle/>
          <a:p>
            <a:fld id="{9BA28B9B-0C36-4B0C-9E4A-C3A158CBB1F1}" type="slidenum">
              <a:rPr lang="en-US" smtClean="0"/>
              <a:pPr/>
              <a:t>3</a:t>
            </a:fld>
            <a:endParaRPr lang="en-US" dirty="0"/>
          </a:p>
        </p:txBody>
      </p:sp>
      <p:sp>
        <p:nvSpPr>
          <p:cNvPr id="4" name="Tartalom helye 3">
            <a:extLst>
              <a:ext uri="{FF2B5EF4-FFF2-40B4-BE49-F238E27FC236}">
                <a16:creationId xmlns:a16="http://schemas.microsoft.com/office/drawing/2014/main" id="{CBCDABAE-ADAD-21C9-E1B8-9100A73DE5BC}"/>
              </a:ext>
            </a:extLst>
          </p:cNvPr>
          <p:cNvSpPr>
            <a:spLocks noGrp="1"/>
          </p:cNvSpPr>
          <p:nvPr>
            <p:ph sz="quarter" idx="12"/>
          </p:nvPr>
        </p:nvSpPr>
        <p:spPr>
          <a:xfrm>
            <a:off x="574978" y="3338492"/>
            <a:ext cx="11021961" cy="3206209"/>
          </a:xfrm>
        </p:spPr>
        <p:txBody>
          <a:bodyPr>
            <a:normAutofit/>
          </a:bodyPr>
          <a:lstStyle/>
          <a:p>
            <a:endParaRPr lang="hu-HU" dirty="0">
              <a:sym typeface="Wingdings" panose="05000000000000000000" pitchFamily="2" charset="2"/>
            </a:endParaRPr>
          </a:p>
          <a:p>
            <a:endParaRPr lang="hu-HU" dirty="0"/>
          </a:p>
        </p:txBody>
      </p:sp>
      <p:sp>
        <p:nvSpPr>
          <p:cNvPr id="5" name="Cím 4">
            <a:extLst>
              <a:ext uri="{FF2B5EF4-FFF2-40B4-BE49-F238E27FC236}">
                <a16:creationId xmlns:a16="http://schemas.microsoft.com/office/drawing/2014/main" id="{B7BA5099-981D-DE45-D0FF-4B0A80FEEA0E}"/>
              </a:ext>
            </a:extLst>
          </p:cNvPr>
          <p:cNvSpPr>
            <a:spLocks noGrp="1"/>
          </p:cNvSpPr>
          <p:nvPr>
            <p:ph type="title"/>
          </p:nvPr>
        </p:nvSpPr>
        <p:spPr/>
        <p:txBody>
          <a:bodyPr/>
          <a:lstStyle/>
          <a:p>
            <a:r>
              <a:rPr lang="hu-HU" dirty="0" err="1"/>
              <a:t>Verification</a:t>
            </a:r>
            <a:r>
              <a:rPr lang="hu-HU" dirty="0"/>
              <a:t> </a:t>
            </a:r>
            <a:r>
              <a:rPr lang="hu-HU" dirty="0" err="1"/>
              <a:t>via</a:t>
            </a:r>
            <a:r>
              <a:rPr lang="hu-HU" dirty="0"/>
              <a:t> </a:t>
            </a:r>
            <a:r>
              <a:rPr lang="hu-HU" dirty="0" err="1"/>
              <a:t>Transformation</a:t>
            </a:r>
            <a:endParaRPr lang="hu-HU" dirty="0"/>
          </a:p>
        </p:txBody>
      </p:sp>
      <p:grpSp>
        <p:nvGrpSpPr>
          <p:cNvPr id="19" name="Csoportba foglalás 18">
            <a:extLst>
              <a:ext uri="{FF2B5EF4-FFF2-40B4-BE49-F238E27FC236}">
                <a16:creationId xmlns:a16="http://schemas.microsoft.com/office/drawing/2014/main" id="{9C41D8A4-B643-E3A1-AA8E-402ADCCBC667}"/>
              </a:ext>
            </a:extLst>
          </p:cNvPr>
          <p:cNvGrpSpPr/>
          <p:nvPr/>
        </p:nvGrpSpPr>
        <p:grpSpPr>
          <a:xfrm>
            <a:off x="987287" y="1035486"/>
            <a:ext cx="10217426" cy="2695205"/>
            <a:chOff x="342466" y="3705596"/>
            <a:chExt cx="8051570" cy="2695205"/>
          </a:xfrm>
        </p:grpSpPr>
        <p:sp>
          <p:nvSpPr>
            <p:cNvPr id="20" name="Oval 1">
              <a:extLst>
                <a:ext uri="{FF2B5EF4-FFF2-40B4-BE49-F238E27FC236}">
                  <a16:creationId xmlns:a16="http://schemas.microsoft.com/office/drawing/2014/main" id="{C936C415-CB36-4C53-152F-A2F629179DD7}"/>
                </a:ext>
              </a:extLst>
            </p:cNvPr>
            <p:cNvSpPr/>
            <p:nvPr/>
          </p:nvSpPr>
          <p:spPr>
            <a:xfrm>
              <a:off x="2769178" y="3705596"/>
              <a:ext cx="1441543" cy="767364"/>
            </a:xfrm>
            <a:prstGeom prst="ellipse">
              <a:avLst/>
            </a:prstGeom>
            <a:ln/>
          </p:spPr>
          <p:style>
            <a:lnRef idx="2">
              <a:schemeClr val="accent6"/>
            </a:lnRef>
            <a:fillRef idx="1">
              <a:schemeClr val="lt1"/>
            </a:fillRef>
            <a:effectRef idx="0">
              <a:schemeClr val="accent6"/>
            </a:effectRef>
            <a:fontRef idx="minor">
              <a:schemeClr val="dk1"/>
            </a:fontRef>
          </p:style>
          <p:txBody>
            <a:bodyPr rtlCol="0" anchor="ctr"/>
            <a:lstStyle/>
            <a:p>
              <a:pPr algn="ctr"/>
              <a:r>
                <a:rPr sz="2000" dirty="0">
                  <a:solidFill>
                    <a:schemeClr val="tx1"/>
                  </a:solidFill>
                  <a:latin typeface="Arial"/>
                </a:rPr>
                <a:t>Verilog</a:t>
              </a:r>
              <a:endParaRPr sz="1600" dirty="0">
                <a:solidFill>
                  <a:schemeClr val="tx1"/>
                </a:solidFill>
                <a:latin typeface="Arial"/>
              </a:endParaRPr>
            </a:p>
          </p:txBody>
        </p:sp>
        <p:sp>
          <p:nvSpPr>
            <p:cNvPr id="21" name="Oval 2">
              <a:extLst>
                <a:ext uri="{FF2B5EF4-FFF2-40B4-BE49-F238E27FC236}">
                  <a16:creationId xmlns:a16="http://schemas.microsoft.com/office/drawing/2014/main" id="{60381FCB-6E25-DC2B-F3BE-C7D992A07745}"/>
                </a:ext>
              </a:extLst>
            </p:cNvPr>
            <p:cNvSpPr/>
            <p:nvPr/>
          </p:nvSpPr>
          <p:spPr>
            <a:xfrm>
              <a:off x="1494126" y="5633436"/>
              <a:ext cx="1439574" cy="767364"/>
            </a:xfrm>
            <a:prstGeom prst="ellipse">
              <a:avLst/>
            </a:prstGeom>
            <a:ln/>
          </p:spPr>
          <p:style>
            <a:lnRef idx="2">
              <a:schemeClr val="accent6"/>
            </a:lnRef>
            <a:fillRef idx="1">
              <a:schemeClr val="lt1"/>
            </a:fillRef>
            <a:effectRef idx="0">
              <a:schemeClr val="accent6"/>
            </a:effectRef>
            <a:fontRef idx="minor">
              <a:schemeClr val="dk1"/>
            </a:fontRef>
          </p:style>
          <p:txBody>
            <a:bodyPr rtlCol="0" anchor="ctr"/>
            <a:lstStyle/>
            <a:p>
              <a:pPr algn="ctr"/>
              <a:r>
                <a:rPr sz="2000" dirty="0">
                  <a:solidFill>
                    <a:schemeClr val="tx1"/>
                  </a:solidFill>
                  <a:latin typeface="Arial"/>
                </a:rPr>
                <a:t>AIGER</a:t>
              </a:r>
            </a:p>
          </p:txBody>
        </p:sp>
        <p:sp>
          <p:nvSpPr>
            <p:cNvPr id="22" name="Oval 3">
              <a:extLst>
                <a:ext uri="{FF2B5EF4-FFF2-40B4-BE49-F238E27FC236}">
                  <a16:creationId xmlns:a16="http://schemas.microsoft.com/office/drawing/2014/main" id="{4E5F039D-D537-FFA6-F6C6-F15618A2B40E}"/>
                </a:ext>
              </a:extLst>
            </p:cNvPr>
            <p:cNvSpPr/>
            <p:nvPr/>
          </p:nvSpPr>
          <p:spPr>
            <a:xfrm>
              <a:off x="4085360" y="5633436"/>
              <a:ext cx="1480704" cy="767364"/>
            </a:xfrm>
            <a:prstGeom prst="ellipse">
              <a:avLst/>
            </a:prstGeom>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sz="2000" b="1" dirty="0">
                  <a:solidFill>
                    <a:schemeClr val="bg1"/>
                  </a:solidFill>
                  <a:latin typeface="Arial"/>
                </a:rPr>
                <a:t>BTOR2</a:t>
              </a:r>
            </a:p>
          </p:txBody>
        </p:sp>
        <p:sp>
          <p:nvSpPr>
            <p:cNvPr id="23" name="Rectangle 4">
              <a:extLst>
                <a:ext uri="{FF2B5EF4-FFF2-40B4-BE49-F238E27FC236}">
                  <a16:creationId xmlns:a16="http://schemas.microsoft.com/office/drawing/2014/main" id="{94D00A49-2744-8654-328C-26FFC0A898F8}"/>
                </a:ext>
              </a:extLst>
            </p:cNvPr>
            <p:cNvSpPr/>
            <p:nvPr/>
          </p:nvSpPr>
          <p:spPr>
            <a:xfrm>
              <a:off x="342466" y="4914032"/>
              <a:ext cx="1276037" cy="767364"/>
            </a:xfrm>
            <a:prstGeom prst="rect">
              <a:avLst/>
            </a:prstGeom>
            <a:ln w="19050"/>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sz="2000" dirty="0">
                  <a:solidFill>
                    <a:schemeClr val="bg1"/>
                  </a:solidFill>
                  <a:latin typeface="Arial"/>
                </a:rPr>
                <a:t>HW Analyzer</a:t>
              </a:r>
            </a:p>
          </p:txBody>
        </p:sp>
        <p:sp>
          <p:nvSpPr>
            <p:cNvPr id="24" name="Rounded Rectangle 5">
              <a:extLst>
                <a:ext uri="{FF2B5EF4-FFF2-40B4-BE49-F238E27FC236}">
                  <a16:creationId xmlns:a16="http://schemas.microsoft.com/office/drawing/2014/main" id="{5467A7F5-E6DD-6F07-E9BF-E749C06F83BF}"/>
                </a:ext>
              </a:extLst>
            </p:cNvPr>
            <p:cNvSpPr/>
            <p:nvPr/>
          </p:nvSpPr>
          <p:spPr>
            <a:xfrm>
              <a:off x="5977371" y="5009067"/>
              <a:ext cx="822613" cy="564559"/>
            </a:xfrm>
            <a:prstGeom prst="roundRect">
              <a:avLst/>
            </a:prstGeom>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sz="1600" b="1" dirty="0">
                  <a:solidFill>
                    <a:schemeClr val="bg1"/>
                  </a:solidFill>
                  <a:latin typeface="Arial"/>
                </a:rPr>
                <a:t>C</a:t>
              </a:r>
            </a:p>
          </p:txBody>
        </p:sp>
        <p:sp>
          <p:nvSpPr>
            <p:cNvPr id="25" name="TextBox 8">
              <a:extLst>
                <a:ext uri="{FF2B5EF4-FFF2-40B4-BE49-F238E27FC236}">
                  <a16:creationId xmlns:a16="http://schemas.microsoft.com/office/drawing/2014/main" id="{0A3FEF62-8A64-FA78-0399-78C93823FB02}"/>
                </a:ext>
              </a:extLst>
            </p:cNvPr>
            <p:cNvSpPr txBox="1"/>
            <p:nvPr/>
          </p:nvSpPr>
          <p:spPr>
            <a:xfrm>
              <a:off x="2064183" y="4788087"/>
              <a:ext cx="1018239" cy="395771"/>
            </a:xfrm>
            <a:prstGeom prst="rect">
              <a:avLst/>
            </a:prstGeom>
            <a:noFill/>
          </p:spPr>
          <p:txBody>
            <a:bodyPr wrap="none">
              <a:spAutoFit/>
            </a:bodyPr>
            <a:lstStyle/>
            <a:p>
              <a:pPr algn="ctr"/>
              <a:r>
                <a:rPr sz="1400" dirty="0" err="1">
                  <a:solidFill>
                    <a:srgbClr val="000000"/>
                  </a:solidFill>
                  <a:latin typeface="Arial"/>
                </a:rPr>
                <a:t>Yosys</a:t>
              </a:r>
              <a:endParaRPr sz="1400" dirty="0">
                <a:solidFill>
                  <a:srgbClr val="000000"/>
                </a:solidFill>
                <a:latin typeface="Arial"/>
              </a:endParaRPr>
            </a:p>
          </p:txBody>
        </p:sp>
        <p:sp>
          <p:nvSpPr>
            <p:cNvPr id="26" name="TextBox 10">
              <a:extLst>
                <a:ext uri="{FF2B5EF4-FFF2-40B4-BE49-F238E27FC236}">
                  <a16:creationId xmlns:a16="http://schemas.microsoft.com/office/drawing/2014/main" id="{CBE0799B-FBBA-E4E7-C714-D3FC749D2946}"/>
                </a:ext>
              </a:extLst>
            </p:cNvPr>
            <p:cNvSpPr txBox="1"/>
            <p:nvPr/>
          </p:nvSpPr>
          <p:spPr>
            <a:xfrm>
              <a:off x="4003098" y="4818112"/>
              <a:ext cx="1018239" cy="395771"/>
            </a:xfrm>
            <a:prstGeom prst="rect">
              <a:avLst/>
            </a:prstGeom>
            <a:noFill/>
          </p:spPr>
          <p:txBody>
            <a:bodyPr wrap="none">
              <a:spAutoFit/>
            </a:bodyPr>
            <a:lstStyle/>
            <a:p>
              <a:pPr algn="ctr"/>
              <a:r>
                <a:rPr sz="1400">
                  <a:solidFill>
                    <a:srgbClr val="000000"/>
                  </a:solidFill>
                  <a:latin typeface="Arial"/>
                </a:rPr>
                <a:t>Yosys</a:t>
              </a:r>
            </a:p>
          </p:txBody>
        </p:sp>
        <p:sp>
          <p:nvSpPr>
            <p:cNvPr id="27" name="TextBox 12">
              <a:extLst>
                <a:ext uri="{FF2B5EF4-FFF2-40B4-BE49-F238E27FC236}">
                  <a16:creationId xmlns:a16="http://schemas.microsoft.com/office/drawing/2014/main" id="{A3DA3421-C78C-BD10-FA18-1BB7489062B6}"/>
                </a:ext>
              </a:extLst>
            </p:cNvPr>
            <p:cNvSpPr txBox="1"/>
            <p:nvPr/>
          </p:nvSpPr>
          <p:spPr>
            <a:xfrm>
              <a:off x="3139353" y="5681396"/>
              <a:ext cx="1018239" cy="395771"/>
            </a:xfrm>
            <a:prstGeom prst="rect">
              <a:avLst/>
            </a:prstGeom>
            <a:noFill/>
          </p:spPr>
          <p:txBody>
            <a:bodyPr wrap="none">
              <a:spAutoFit/>
            </a:bodyPr>
            <a:lstStyle/>
            <a:p>
              <a:pPr algn="ctr"/>
              <a:r>
                <a:rPr sz="1400" dirty="0">
                  <a:solidFill>
                    <a:srgbClr val="000000"/>
                  </a:solidFill>
                  <a:latin typeface="Arial"/>
                </a:rPr>
                <a:t>Btor2Aiger</a:t>
              </a:r>
            </a:p>
          </p:txBody>
        </p:sp>
        <p:sp>
          <p:nvSpPr>
            <p:cNvPr id="28" name="TextBox 23">
              <a:extLst>
                <a:ext uri="{FF2B5EF4-FFF2-40B4-BE49-F238E27FC236}">
                  <a16:creationId xmlns:a16="http://schemas.microsoft.com/office/drawing/2014/main" id="{C602E180-558D-B9C3-D9E0-74013DB4A90D}"/>
                </a:ext>
              </a:extLst>
            </p:cNvPr>
            <p:cNvSpPr txBox="1"/>
            <p:nvPr/>
          </p:nvSpPr>
          <p:spPr>
            <a:xfrm>
              <a:off x="4861319" y="3816793"/>
              <a:ext cx="1018239" cy="395771"/>
            </a:xfrm>
            <a:prstGeom prst="rect">
              <a:avLst/>
            </a:prstGeom>
            <a:noFill/>
          </p:spPr>
          <p:txBody>
            <a:bodyPr wrap="none">
              <a:spAutoFit/>
            </a:bodyPr>
            <a:lstStyle/>
            <a:p>
              <a:pPr algn="ctr"/>
              <a:r>
                <a:rPr sz="1400" dirty="0">
                  <a:solidFill>
                    <a:srgbClr val="000000"/>
                  </a:solidFill>
                  <a:latin typeface="Arial"/>
                </a:rPr>
                <a:t>v2c</a:t>
              </a:r>
            </a:p>
          </p:txBody>
        </p:sp>
        <p:sp>
          <p:nvSpPr>
            <p:cNvPr id="29" name="TextBox 26">
              <a:extLst>
                <a:ext uri="{FF2B5EF4-FFF2-40B4-BE49-F238E27FC236}">
                  <a16:creationId xmlns:a16="http://schemas.microsoft.com/office/drawing/2014/main" id="{BBBA9D85-E161-D3DC-7C11-61BAB34732D2}"/>
                </a:ext>
              </a:extLst>
            </p:cNvPr>
            <p:cNvSpPr txBox="1"/>
            <p:nvPr/>
          </p:nvSpPr>
          <p:spPr>
            <a:xfrm>
              <a:off x="5488265" y="5681396"/>
              <a:ext cx="782587" cy="307777"/>
            </a:xfrm>
            <a:prstGeom prst="rect">
              <a:avLst/>
            </a:prstGeom>
            <a:noFill/>
          </p:spPr>
          <p:txBody>
            <a:bodyPr wrap="none">
              <a:spAutoFit/>
            </a:bodyPr>
            <a:lstStyle/>
            <a:p>
              <a:pPr algn="ctr"/>
              <a:r>
                <a:rPr sz="1400" b="1" dirty="0">
                  <a:solidFill>
                    <a:srgbClr val="000000"/>
                  </a:solidFill>
                  <a:latin typeface="Arial"/>
                </a:rPr>
                <a:t>Btor2C</a:t>
              </a:r>
            </a:p>
          </p:txBody>
        </p:sp>
        <p:cxnSp>
          <p:nvCxnSpPr>
            <p:cNvPr id="30" name="Összekötő: szögletes 29">
              <a:extLst>
                <a:ext uri="{FF2B5EF4-FFF2-40B4-BE49-F238E27FC236}">
                  <a16:creationId xmlns:a16="http://schemas.microsoft.com/office/drawing/2014/main" id="{A6BEE15F-FFDC-F4D4-92C9-8CF35FF37DA1}"/>
                </a:ext>
              </a:extLst>
            </p:cNvPr>
            <p:cNvCxnSpPr>
              <a:cxnSpLocks/>
              <a:stCxn id="20" idx="2"/>
              <a:endCxn id="23" idx="0"/>
            </p:cNvCxnSpPr>
            <p:nvPr/>
          </p:nvCxnSpPr>
          <p:spPr>
            <a:xfrm rot="10800000" flipV="1">
              <a:off x="980486" y="4089278"/>
              <a:ext cx="1788693" cy="824754"/>
            </a:xfrm>
            <a:prstGeom prst="bentConnector2">
              <a:avLst/>
            </a:prstGeom>
            <a:ln>
              <a:tailEnd type="triangle"/>
            </a:ln>
          </p:spPr>
          <p:style>
            <a:lnRef idx="3">
              <a:schemeClr val="dk1"/>
            </a:lnRef>
            <a:fillRef idx="0">
              <a:schemeClr val="dk1"/>
            </a:fillRef>
            <a:effectRef idx="2">
              <a:schemeClr val="dk1"/>
            </a:effectRef>
            <a:fontRef idx="minor">
              <a:schemeClr val="tx1"/>
            </a:fontRef>
          </p:style>
        </p:cxnSp>
        <p:cxnSp>
          <p:nvCxnSpPr>
            <p:cNvPr id="31" name="Egyenes összekötő nyíllal 30">
              <a:extLst>
                <a:ext uri="{FF2B5EF4-FFF2-40B4-BE49-F238E27FC236}">
                  <a16:creationId xmlns:a16="http://schemas.microsoft.com/office/drawing/2014/main" id="{F3878BA1-A79E-0821-E466-7C7C7A301CE6}"/>
                </a:ext>
              </a:extLst>
            </p:cNvPr>
            <p:cNvCxnSpPr>
              <a:cxnSpLocks/>
              <a:stCxn id="20" idx="4"/>
              <a:endCxn id="21" idx="0"/>
            </p:cNvCxnSpPr>
            <p:nvPr/>
          </p:nvCxnSpPr>
          <p:spPr>
            <a:xfrm flipH="1">
              <a:off x="2213913" y="4472960"/>
              <a:ext cx="1276037" cy="116047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2" name="Egyenes összekötő nyíllal 31">
              <a:extLst>
                <a:ext uri="{FF2B5EF4-FFF2-40B4-BE49-F238E27FC236}">
                  <a16:creationId xmlns:a16="http://schemas.microsoft.com/office/drawing/2014/main" id="{EAB22248-ECBA-4A22-35D2-736AB15A3406}"/>
                </a:ext>
              </a:extLst>
            </p:cNvPr>
            <p:cNvCxnSpPr>
              <a:cxnSpLocks/>
              <a:stCxn id="20" idx="4"/>
              <a:endCxn id="22" idx="0"/>
            </p:cNvCxnSpPr>
            <p:nvPr/>
          </p:nvCxnSpPr>
          <p:spPr>
            <a:xfrm>
              <a:off x="3489950" y="4472960"/>
              <a:ext cx="1335762" cy="116047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3" name="Összekötő: szögletes 32">
              <a:extLst>
                <a:ext uri="{FF2B5EF4-FFF2-40B4-BE49-F238E27FC236}">
                  <a16:creationId xmlns:a16="http://schemas.microsoft.com/office/drawing/2014/main" id="{46E9E57F-DB9C-5781-BBAE-1429557C3145}"/>
                </a:ext>
              </a:extLst>
            </p:cNvPr>
            <p:cNvCxnSpPr>
              <a:cxnSpLocks/>
              <a:stCxn id="20" idx="6"/>
              <a:endCxn id="24" idx="0"/>
            </p:cNvCxnSpPr>
            <p:nvPr/>
          </p:nvCxnSpPr>
          <p:spPr>
            <a:xfrm>
              <a:off x="4210721" y="4089278"/>
              <a:ext cx="2177957" cy="919789"/>
            </a:xfrm>
            <a:prstGeom prst="bentConnector2">
              <a:avLst/>
            </a:prstGeom>
            <a:ln>
              <a:tailEnd type="triangle"/>
            </a:ln>
          </p:spPr>
          <p:style>
            <a:lnRef idx="3">
              <a:schemeClr val="dk1"/>
            </a:lnRef>
            <a:fillRef idx="0">
              <a:schemeClr val="dk1"/>
            </a:fillRef>
            <a:effectRef idx="2">
              <a:schemeClr val="dk1"/>
            </a:effectRef>
            <a:fontRef idx="minor">
              <a:schemeClr val="tx1"/>
            </a:fontRef>
          </p:style>
        </p:cxnSp>
        <p:cxnSp>
          <p:nvCxnSpPr>
            <p:cNvPr id="34" name="Összekötő: szögletes 33">
              <a:extLst>
                <a:ext uri="{FF2B5EF4-FFF2-40B4-BE49-F238E27FC236}">
                  <a16:creationId xmlns:a16="http://schemas.microsoft.com/office/drawing/2014/main" id="{8D39092E-C2A6-6F5B-8F31-5EBA46E957E7}"/>
                </a:ext>
              </a:extLst>
            </p:cNvPr>
            <p:cNvCxnSpPr>
              <a:cxnSpLocks/>
              <a:endCxn id="24" idx="2"/>
            </p:cNvCxnSpPr>
            <p:nvPr/>
          </p:nvCxnSpPr>
          <p:spPr>
            <a:xfrm flipV="1">
              <a:off x="5545500" y="5573626"/>
              <a:ext cx="843178" cy="419553"/>
            </a:xfrm>
            <a:prstGeom prst="bentConnector2">
              <a:avLst/>
            </a:prstGeom>
            <a:ln w="57150">
              <a:tailEnd type="triangle"/>
            </a:ln>
          </p:spPr>
          <p:style>
            <a:lnRef idx="3">
              <a:schemeClr val="accent1"/>
            </a:lnRef>
            <a:fillRef idx="0">
              <a:schemeClr val="accent1"/>
            </a:fillRef>
            <a:effectRef idx="2">
              <a:schemeClr val="accent1"/>
            </a:effectRef>
            <a:fontRef idx="minor">
              <a:schemeClr val="tx1"/>
            </a:fontRef>
          </p:style>
        </p:cxnSp>
        <p:cxnSp>
          <p:nvCxnSpPr>
            <p:cNvPr id="35" name="Egyenes összekötő nyíllal 34">
              <a:extLst>
                <a:ext uri="{FF2B5EF4-FFF2-40B4-BE49-F238E27FC236}">
                  <a16:creationId xmlns:a16="http://schemas.microsoft.com/office/drawing/2014/main" id="{249122C9-E750-3EB9-4530-99ECEB450FFF}"/>
                </a:ext>
              </a:extLst>
            </p:cNvPr>
            <p:cNvCxnSpPr>
              <a:cxnSpLocks/>
              <a:stCxn id="22" idx="2"/>
              <a:endCxn id="21" idx="6"/>
            </p:cNvCxnSpPr>
            <p:nvPr/>
          </p:nvCxnSpPr>
          <p:spPr>
            <a:xfrm flipH="1">
              <a:off x="2933700" y="6017118"/>
              <a:ext cx="1151660"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7" name="Összekötő: szögletes 36">
              <a:extLst>
                <a:ext uri="{FF2B5EF4-FFF2-40B4-BE49-F238E27FC236}">
                  <a16:creationId xmlns:a16="http://schemas.microsoft.com/office/drawing/2014/main" id="{B5A31BFE-FEED-B7BD-529C-D3BB6AA95877}"/>
                </a:ext>
              </a:extLst>
            </p:cNvPr>
            <p:cNvCxnSpPr>
              <a:cxnSpLocks/>
              <a:stCxn id="21" idx="4"/>
              <a:endCxn id="23" idx="2"/>
            </p:cNvCxnSpPr>
            <p:nvPr/>
          </p:nvCxnSpPr>
          <p:spPr>
            <a:xfrm rot="5400000" flipH="1">
              <a:off x="1237497" y="5424384"/>
              <a:ext cx="719404" cy="1233428"/>
            </a:xfrm>
            <a:prstGeom prst="bentConnector3">
              <a:avLst>
                <a:gd name="adj1" fmla="val -31776"/>
              </a:avLst>
            </a:prstGeom>
            <a:ln>
              <a:tailEnd type="triangle"/>
            </a:ln>
          </p:spPr>
          <p:style>
            <a:lnRef idx="3">
              <a:schemeClr val="dk1"/>
            </a:lnRef>
            <a:fillRef idx="0">
              <a:schemeClr val="dk1"/>
            </a:fillRef>
            <a:effectRef idx="2">
              <a:schemeClr val="dk1"/>
            </a:effectRef>
            <a:fontRef idx="minor">
              <a:schemeClr val="tx1"/>
            </a:fontRef>
          </p:style>
        </p:cxnSp>
        <p:cxnSp>
          <p:nvCxnSpPr>
            <p:cNvPr id="38" name="Összekötő: szögletes 37">
              <a:extLst>
                <a:ext uri="{FF2B5EF4-FFF2-40B4-BE49-F238E27FC236}">
                  <a16:creationId xmlns:a16="http://schemas.microsoft.com/office/drawing/2014/main" id="{68483E15-532F-0C90-AC9C-2C4D1C0CC334}"/>
                </a:ext>
              </a:extLst>
            </p:cNvPr>
            <p:cNvCxnSpPr>
              <a:cxnSpLocks/>
              <a:stCxn id="22" idx="4"/>
              <a:endCxn id="23" idx="2"/>
            </p:cNvCxnSpPr>
            <p:nvPr/>
          </p:nvCxnSpPr>
          <p:spPr>
            <a:xfrm rot="5400000" flipH="1">
              <a:off x="2543397" y="4118485"/>
              <a:ext cx="719404" cy="3845227"/>
            </a:xfrm>
            <a:prstGeom prst="bentConnector3">
              <a:avLst>
                <a:gd name="adj1" fmla="val -31776"/>
              </a:avLst>
            </a:prstGeom>
            <a:ln>
              <a:tailEnd type="triangle"/>
            </a:ln>
          </p:spPr>
          <p:style>
            <a:lnRef idx="3">
              <a:schemeClr val="dk1"/>
            </a:lnRef>
            <a:fillRef idx="0">
              <a:schemeClr val="dk1"/>
            </a:fillRef>
            <a:effectRef idx="2">
              <a:schemeClr val="dk1"/>
            </a:effectRef>
            <a:fontRef idx="minor">
              <a:schemeClr val="tx1"/>
            </a:fontRef>
          </p:style>
        </p:cxnSp>
        <p:sp>
          <p:nvSpPr>
            <p:cNvPr id="39" name="Rectangle 4">
              <a:extLst>
                <a:ext uri="{FF2B5EF4-FFF2-40B4-BE49-F238E27FC236}">
                  <a16:creationId xmlns:a16="http://schemas.microsoft.com/office/drawing/2014/main" id="{81A163D5-C065-D831-D25B-A606154BE299}"/>
                </a:ext>
              </a:extLst>
            </p:cNvPr>
            <p:cNvSpPr/>
            <p:nvPr/>
          </p:nvSpPr>
          <p:spPr>
            <a:xfrm>
              <a:off x="7117999" y="4914032"/>
              <a:ext cx="1276037" cy="767364"/>
            </a:xfrm>
            <a:prstGeom prst="rect">
              <a:avLst/>
            </a:prstGeom>
            <a:ln w="19050"/>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hu-HU" sz="2000" b="1" dirty="0">
                  <a:solidFill>
                    <a:schemeClr val="bg1"/>
                  </a:solidFill>
                  <a:latin typeface="Arial"/>
                </a:rPr>
                <a:t>S</a:t>
              </a:r>
              <a:r>
                <a:rPr sz="2000" b="1" dirty="0">
                  <a:solidFill>
                    <a:schemeClr val="bg1"/>
                  </a:solidFill>
                  <a:latin typeface="Arial"/>
                </a:rPr>
                <a:t>W Analyzer</a:t>
              </a:r>
            </a:p>
          </p:txBody>
        </p:sp>
        <p:cxnSp>
          <p:nvCxnSpPr>
            <p:cNvPr id="40" name="Egyenes összekötő nyíllal 39">
              <a:extLst>
                <a:ext uri="{FF2B5EF4-FFF2-40B4-BE49-F238E27FC236}">
                  <a16:creationId xmlns:a16="http://schemas.microsoft.com/office/drawing/2014/main" id="{6B8817AC-1B9E-2092-C2E9-92AC9335D654}"/>
                </a:ext>
              </a:extLst>
            </p:cNvPr>
            <p:cNvCxnSpPr>
              <a:cxnSpLocks/>
              <a:stCxn id="24" idx="3"/>
              <a:endCxn id="39" idx="1"/>
            </p:cNvCxnSpPr>
            <p:nvPr/>
          </p:nvCxnSpPr>
          <p:spPr>
            <a:xfrm>
              <a:off x="6799984" y="5291347"/>
              <a:ext cx="318015" cy="6367"/>
            </a:xfrm>
            <a:prstGeom prst="straightConnector1">
              <a:avLst/>
            </a:prstGeom>
            <a:ln w="57150">
              <a:tailEnd type="triangle"/>
            </a:ln>
          </p:spPr>
          <p:style>
            <a:lnRef idx="3">
              <a:schemeClr val="accent1"/>
            </a:lnRef>
            <a:fillRef idx="0">
              <a:schemeClr val="accent1"/>
            </a:fillRef>
            <a:effectRef idx="2">
              <a:schemeClr val="accent1"/>
            </a:effectRef>
            <a:fontRef idx="minor">
              <a:schemeClr val="tx1"/>
            </a:fontRef>
          </p:style>
        </p:cxnSp>
      </p:grpSp>
      <p:sp>
        <p:nvSpPr>
          <p:cNvPr id="9" name="Szövegdoboz 8">
            <a:extLst>
              <a:ext uri="{FF2B5EF4-FFF2-40B4-BE49-F238E27FC236}">
                <a16:creationId xmlns:a16="http://schemas.microsoft.com/office/drawing/2014/main" id="{7346FF12-CBFE-BAEE-F171-B0B20AFFE445}"/>
              </a:ext>
            </a:extLst>
          </p:cNvPr>
          <p:cNvSpPr txBox="1"/>
          <p:nvPr/>
        </p:nvSpPr>
        <p:spPr>
          <a:xfrm>
            <a:off x="877079" y="4355059"/>
            <a:ext cx="10719860" cy="1938992"/>
          </a:xfrm>
          <a:prstGeom prst="rect">
            <a:avLst/>
          </a:prstGeom>
          <a:noFill/>
        </p:spPr>
        <p:txBody>
          <a:bodyPr wrap="square" rtlCol="0">
            <a:spAutoFit/>
          </a:bodyPr>
          <a:lstStyle/>
          <a:p>
            <a:r>
              <a:rPr lang="en-US" sz="2400" b="1" noProof="1">
                <a:solidFill>
                  <a:schemeClr val="accent1"/>
                </a:solidFill>
                <a:latin typeface="Open Sans" panose="020B0606030504020204" pitchFamily="34" charset="0"/>
                <a:ea typeface="Open Sans" panose="020B0606030504020204" pitchFamily="34" charset="0"/>
                <a:cs typeface="Open Sans" panose="020B0606030504020204" pitchFamily="34" charset="0"/>
              </a:rPr>
              <a:t>Results?</a:t>
            </a:r>
            <a:r>
              <a:rPr lang="en-US" sz="2400" noProof="1">
                <a:latin typeface="Open Sans" panose="020B0606030504020204" pitchFamily="34" charset="0"/>
                <a:ea typeface="Open Sans" panose="020B0606030504020204" pitchFamily="34" charset="0"/>
                <a:cs typeface="Open Sans" panose="020B0606030504020204" pitchFamily="34" charset="0"/>
              </a:rPr>
              <a:t> Software verifiers uncovered </a:t>
            </a:r>
            <a:r>
              <a:rPr lang="hu-HU" sz="2400" noProof="1">
                <a:latin typeface="Open Sans" panose="020B0606030504020204" pitchFamily="34" charset="0"/>
                <a:ea typeface="Open Sans" panose="020B0606030504020204" pitchFamily="34" charset="0"/>
                <a:cs typeface="Open Sans" panose="020B0606030504020204" pitchFamily="34" charset="0"/>
              </a:rPr>
              <a:t>more</a:t>
            </a:r>
            <a:r>
              <a:rPr lang="en-US" sz="2400" noProof="1">
                <a:latin typeface="Open Sans" panose="020B0606030504020204" pitchFamily="34" charset="0"/>
                <a:ea typeface="Open Sans" panose="020B0606030504020204" pitchFamily="34" charset="0"/>
                <a:cs typeface="Open Sans" panose="020B0606030504020204" pitchFamily="34" charset="0"/>
              </a:rPr>
              <a:t> bugs missed by SOTA hardware tools, yet overall performance remains mixed (Btor2C + </a:t>
            </a:r>
            <a:r>
              <a:rPr lang="hu-HU" sz="2400" noProof="1">
                <a:latin typeface="Open Sans" panose="020B0606030504020204" pitchFamily="34" charset="0"/>
                <a:ea typeface="Open Sans" panose="020B0606030504020204" pitchFamily="34" charset="0"/>
                <a:cs typeface="Open Sans" panose="020B0606030504020204" pitchFamily="34" charset="0"/>
              </a:rPr>
              <a:t>CBMC</a:t>
            </a:r>
            <a:r>
              <a:rPr lang="en-US" sz="2400" noProof="1">
                <a:latin typeface="Open Sans" panose="020B0606030504020204" pitchFamily="34" charset="0"/>
                <a:ea typeface="Open Sans" panose="020B0606030504020204" pitchFamily="34" charset="0"/>
                <a:cs typeface="Open Sans" panose="020B0606030504020204" pitchFamily="34" charset="0"/>
              </a:rPr>
              <a:t>)</a:t>
            </a:r>
          </a:p>
          <a:p>
            <a:r>
              <a:rPr lang="en-US" sz="2400" b="1" noProof="1">
                <a:latin typeface="Open Sans" panose="020B0606030504020204" pitchFamily="34" charset="0"/>
                <a:ea typeface="Open Sans" panose="020B0606030504020204" pitchFamily="34" charset="0"/>
                <a:cs typeface="Open Sans" panose="020B0606030504020204" pitchFamily="34" charset="0"/>
              </a:rPr>
              <a:t>Why? </a:t>
            </a:r>
            <a:r>
              <a:rPr lang="en-US" sz="2400" noProof="1">
                <a:latin typeface="Open Sans" panose="020B0606030504020204" pitchFamily="34" charset="0"/>
                <a:ea typeface="Open Sans" panose="020B0606030504020204" pitchFamily="34" charset="0"/>
                <a:cs typeface="Open Sans" panose="020B0606030504020204" pitchFamily="34" charset="0"/>
              </a:rPr>
              <a:t>Different algorithms, optimizations, heuristics, non-trivial transformations …</a:t>
            </a:r>
          </a:p>
          <a:p>
            <a:endParaRPr lang="hu-HU" sz="2400" dirty="0"/>
          </a:p>
        </p:txBody>
      </p:sp>
    </p:spTree>
    <p:extLst>
      <p:ext uri="{BB962C8B-B14F-4D97-AF65-F5344CB8AC3E}">
        <p14:creationId xmlns:p14="http://schemas.microsoft.com/office/powerpoint/2010/main" val="367667965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8E263-A232-AB24-7995-B373889DDC02}"/>
            </a:ext>
          </a:extLst>
        </p:cNvPr>
        <p:cNvGrpSpPr/>
        <p:nvPr/>
      </p:nvGrpSpPr>
      <p:grpSpPr>
        <a:xfrm>
          <a:off x="0" y="0"/>
          <a:ext cx="0" cy="0"/>
          <a:chOff x="0" y="0"/>
          <a:chExt cx="0" cy="0"/>
        </a:xfrm>
      </p:grpSpPr>
      <p:sp>
        <p:nvSpPr>
          <p:cNvPr id="2" name="Élőláb helye 1">
            <a:extLst>
              <a:ext uri="{FF2B5EF4-FFF2-40B4-BE49-F238E27FC236}">
                <a16:creationId xmlns:a16="http://schemas.microsoft.com/office/drawing/2014/main" id="{78BA22F9-3D27-4DF3-0E84-3B26FEE59FCC}"/>
              </a:ext>
            </a:extLst>
          </p:cNvPr>
          <p:cNvSpPr>
            <a:spLocks noGrp="1"/>
          </p:cNvSpPr>
          <p:nvPr>
            <p:ph type="ftr" sz="quarter" idx="10"/>
          </p:nvPr>
        </p:nvSpPr>
        <p:spPr/>
        <p:txBody>
          <a:bodyPr/>
          <a:lstStyle/>
          <a:p>
            <a:r>
              <a:rPr lang="hu-HU" dirty="0"/>
              <a:t>AVM 2026 </a:t>
            </a:r>
            <a:r>
              <a:rPr lang="pt-BR" dirty="0"/>
              <a:t>–</a:t>
            </a:r>
            <a:r>
              <a:rPr lang="hu-HU" dirty="0"/>
              <a:t> </a:t>
            </a:r>
            <a:r>
              <a:rPr lang="pt-BR" dirty="0"/>
              <a:t>Éva Mária</a:t>
            </a:r>
            <a:r>
              <a:rPr lang="hu-HU" dirty="0"/>
              <a:t> </a:t>
            </a:r>
            <a:r>
              <a:rPr lang="pt-BR" dirty="0"/>
              <a:t>Szabó</a:t>
            </a:r>
            <a:endParaRPr lang="en-US" dirty="0"/>
          </a:p>
        </p:txBody>
      </p:sp>
      <p:sp>
        <p:nvSpPr>
          <p:cNvPr id="3" name="Dia számának helye 2">
            <a:extLst>
              <a:ext uri="{FF2B5EF4-FFF2-40B4-BE49-F238E27FC236}">
                <a16:creationId xmlns:a16="http://schemas.microsoft.com/office/drawing/2014/main" id="{6BE6DC55-04A6-5393-EDF3-21AC05B19078}"/>
              </a:ext>
            </a:extLst>
          </p:cNvPr>
          <p:cNvSpPr>
            <a:spLocks noGrp="1"/>
          </p:cNvSpPr>
          <p:nvPr>
            <p:ph type="sldNum" sz="quarter" idx="11"/>
          </p:nvPr>
        </p:nvSpPr>
        <p:spPr/>
        <p:txBody>
          <a:bodyPr/>
          <a:lstStyle/>
          <a:p>
            <a:fld id="{9BA28B9B-0C36-4B0C-9E4A-C3A158CBB1F1}" type="slidenum">
              <a:rPr lang="en-US" smtClean="0"/>
              <a:pPr/>
              <a:t>4</a:t>
            </a:fld>
            <a:endParaRPr lang="en-US" dirty="0"/>
          </a:p>
        </p:txBody>
      </p:sp>
      <p:sp>
        <p:nvSpPr>
          <p:cNvPr id="4" name="Tartalom helye 3">
            <a:extLst>
              <a:ext uri="{FF2B5EF4-FFF2-40B4-BE49-F238E27FC236}">
                <a16:creationId xmlns:a16="http://schemas.microsoft.com/office/drawing/2014/main" id="{00011D66-B37A-0278-8A70-A2D74B3D4224}"/>
              </a:ext>
            </a:extLst>
          </p:cNvPr>
          <p:cNvSpPr>
            <a:spLocks noGrp="1"/>
          </p:cNvSpPr>
          <p:nvPr>
            <p:ph sz="quarter" idx="12"/>
          </p:nvPr>
        </p:nvSpPr>
        <p:spPr>
          <a:xfrm>
            <a:off x="574978" y="3338492"/>
            <a:ext cx="11021961" cy="3206209"/>
          </a:xfrm>
        </p:spPr>
        <p:txBody>
          <a:bodyPr>
            <a:normAutofit/>
          </a:bodyPr>
          <a:lstStyle/>
          <a:p>
            <a:endParaRPr lang="hu-HU" dirty="0">
              <a:sym typeface="Wingdings" panose="05000000000000000000" pitchFamily="2" charset="2"/>
            </a:endParaRPr>
          </a:p>
          <a:p>
            <a:endParaRPr lang="hu-HU" dirty="0"/>
          </a:p>
        </p:txBody>
      </p:sp>
      <p:sp>
        <p:nvSpPr>
          <p:cNvPr id="5" name="Cím 4">
            <a:extLst>
              <a:ext uri="{FF2B5EF4-FFF2-40B4-BE49-F238E27FC236}">
                <a16:creationId xmlns:a16="http://schemas.microsoft.com/office/drawing/2014/main" id="{A9A9B2D6-9C3B-8CE3-FB71-95C8AF871535}"/>
              </a:ext>
            </a:extLst>
          </p:cNvPr>
          <p:cNvSpPr>
            <a:spLocks noGrp="1"/>
          </p:cNvSpPr>
          <p:nvPr>
            <p:ph type="title"/>
          </p:nvPr>
        </p:nvSpPr>
        <p:spPr/>
        <p:txBody>
          <a:bodyPr/>
          <a:lstStyle/>
          <a:p>
            <a:r>
              <a:rPr lang="hu-HU" dirty="0" err="1"/>
              <a:t>Verification</a:t>
            </a:r>
            <a:r>
              <a:rPr lang="hu-HU" dirty="0"/>
              <a:t> </a:t>
            </a:r>
            <a:r>
              <a:rPr lang="hu-HU" dirty="0" err="1"/>
              <a:t>via</a:t>
            </a:r>
            <a:r>
              <a:rPr lang="hu-HU" dirty="0"/>
              <a:t> </a:t>
            </a:r>
            <a:r>
              <a:rPr lang="hu-HU" dirty="0" err="1"/>
              <a:t>Transformation</a:t>
            </a:r>
            <a:endParaRPr lang="hu-HU" dirty="0"/>
          </a:p>
        </p:txBody>
      </p:sp>
      <p:grpSp>
        <p:nvGrpSpPr>
          <p:cNvPr id="19" name="Csoportba foglalás 18">
            <a:extLst>
              <a:ext uri="{FF2B5EF4-FFF2-40B4-BE49-F238E27FC236}">
                <a16:creationId xmlns:a16="http://schemas.microsoft.com/office/drawing/2014/main" id="{41C858B6-92A7-316E-A50C-2B1F1198085F}"/>
              </a:ext>
            </a:extLst>
          </p:cNvPr>
          <p:cNvGrpSpPr/>
          <p:nvPr/>
        </p:nvGrpSpPr>
        <p:grpSpPr>
          <a:xfrm>
            <a:off x="987287" y="1035486"/>
            <a:ext cx="10217426" cy="2695205"/>
            <a:chOff x="342466" y="3705596"/>
            <a:chExt cx="8051570" cy="2695205"/>
          </a:xfrm>
        </p:grpSpPr>
        <p:sp>
          <p:nvSpPr>
            <p:cNvPr id="20" name="Oval 1">
              <a:extLst>
                <a:ext uri="{FF2B5EF4-FFF2-40B4-BE49-F238E27FC236}">
                  <a16:creationId xmlns:a16="http://schemas.microsoft.com/office/drawing/2014/main" id="{02141689-9309-645D-0FA4-225F282BD94B}"/>
                </a:ext>
              </a:extLst>
            </p:cNvPr>
            <p:cNvSpPr/>
            <p:nvPr/>
          </p:nvSpPr>
          <p:spPr>
            <a:xfrm>
              <a:off x="2769178" y="3705596"/>
              <a:ext cx="1441543" cy="767364"/>
            </a:xfrm>
            <a:prstGeom prst="ellipse">
              <a:avLst/>
            </a:prstGeom>
            <a:ln/>
          </p:spPr>
          <p:style>
            <a:lnRef idx="2">
              <a:schemeClr val="accent6"/>
            </a:lnRef>
            <a:fillRef idx="1">
              <a:schemeClr val="lt1"/>
            </a:fillRef>
            <a:effectRef idx="0">
              <a:schemeClr val="accent6"/>
            </a:effectRef>
            <a:fontRef idx="minor">
              <a:schemeClr val="dk1"/>
            </a:fontRef>
          </p:style>
          <p:txBody>
            <a:bodyPr rtlCol="0" anchor="ctr"/>
            <a:lstStyle/>
            <a:p>
              <a:pPr algn="ctr"/>
              <a:r>
                <a:rPr sz="2000" dirty="0">
                  <a:solidFill>
                    <a:schemeClr val="tx1"/>
                  </a:solidFill>
                  <a:latin typeface="Arial"/>
                </a:rPr>
                <a:t>Verilog</a:t>
              </a:r>
              <a:endParaRPr sz="1600" dirty="0">
                <a:solidFill>
                  <a:schemeClr val="tx1"/>
                </a:solidFill>
                <a:latin typeface="Arial"/>
              </a:endParaRPr>
            </a:p>
          </p:txBody>
        </p:sp>
        <p:sp>
          <p:nvSpPr>
            <p:cNvPr id="21" name="Oval 2">
              <a:extLst>
                <a:ext uri="{FF2B5EF4-FFF2-40B4-BE49-F238E27FC236}">
                  <a16:creationId xmlns:a16="http://schemas.microsoft.com/office/drawing/2014/main" id="{A86988AE-CEE6-0D68-7A54-DEA2845F4AB8}"/>
                </a:ext>
              </a:extLst>
            </p:cNvPr>
            <p:cNvSpPr/>
            <p:nvPr/>
          </p:nvSpPr>
          <p:spPr>
            <a:xfrm>
              <a:off x="1494126" y="5633436"/>
              <a:ext cx="1439574" cy="767364"/>
            </a:xfrm>
            <a:prstGeom prst="ellipse">
              <a:avLst/>
            </a:prstGeom>
            <a:ln/>
          </p:spPr>
          <p:style>
            <a:lnRef idx="2">
              <a:schemeClr val="accent6"/>
            </a:lnRef>
            <a:fillRef idx="1">
              <a:schemeClr val="lt1"/>
            </a:fillRef>
            <a:effectRef idx="0">
              <a:schemeClr val="accent6"/>
            </a:effectRef>
            <a:fontRef idx="minor">
              <a:schemeClr val="dk1"/>
            </a:fontRef>
          </p:style>
          <p:txBody>
            <a:bodyPr rtlCol="0" anchor="ctr"/>
            <a:lstStyle/>
            <a:p>
              <a:pPr algn="ctr"/>
              <a:r>
                <a:rPr sz="2000" dirty="0">
                  <a:solidFill>
                    <a:schemeClr val="tx1"/>
                  </a:solidFill>
                  <a:latin typeface="Arial"/>
                </a:rPr>
                <a:t>AIGER</a:t>
              </a:r>
            </a:p>
          </p:txBody>
        </p:sp>
        <p:sp>
          <p:nvSpPr>
            <p:cNvPr id="22" name="Oval 3">
              <a:extLst>
                <a:ext uri="{FF2B5EF4-FFF2-40B4-BE49-F238E27FC236}">
                  <a16:creationId xmlns:a16="http://schemas.microsoft.com/office/drawing/2014/main" id="{398515CD-111F-5BF6-7CE0-917D9F2384D3}"/>
                </a:ext>
              </a:extLst>
            </p:cNvPr>
            <p:cNvSpPr/>
            <p:nvPr/>
          </p:nvSpPr>
          <p:spPr>
            <a:xfrm>
              <a:off x="4085360" y="5633436"/>
              <a:ext cx="1480704" cy="767364"/>
            </a:xfrm>
            <a:prstGeom prst="ellipse">
              <a:avLst/>
            </a:prstGeom>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sz="2000" b="1" dirty="0">
                  <a:solidFill>
                    <a:schemeClr val="bg1"/>
                  </a:solidFill>
                  <a:latin typeface="Arial"/>
                </a:rPr>
                <a:t>BTOR2</a:t>
              </a:r>
            </a:p>
          </p:txBody>
        </p:sp>
        <p:sp>
          <p:nvSpPr>
            <p:cNvPr id="23" name="Rectangle 4">
              <a:extLst>
                <a:ext uri="{FF2B5EF4-FFF2-40B4-BE49-F238E27FC236}">
                  <a16:creationId xmlns:a16="http://schemas.microsoft.com/office/drawing/2014/main" id="{3E1B2966-73B4-0B9A-25B0-FFD518397EBB}"/>
                </a:ext>
              </a:extLst>
            </p:cNvPr>
            <p:cNvSpPr/>
            <p:nvPr/>
          </p:nvSpPr>
          <p:spPr>
            <a:xfrm>
              <a:off x="342466" y="4914032"/>
              <a:ext cx="1276037" cy="767364"/>
            </a:xfrm>
            <a:prstGeom prst="rect">
              <a:avLst/>
            </a:prstGeom>
            <a:ln w="19050"/>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sz="2000" dirty="0">
                  <a:solidFill>
                    <a:schemeClr val="bg1"/>
                  </a:solidFill>
                  <a:latin typeface="Arial"/>
                </a:rPr>
                <a:t>HW Analyzer</a:t>
              </a:r>
            </a:p>
          </p:txBody>
        </p:sp>
        <p:sp>
          <p:nvSpPr>
            <p:cNvPr id="24" name="Rounded Rectangle 5">
              <a:extLst>
                <a:ext uri="{FF2B5EF4-FFF2-40B4-BE49-F238E27FC236}">
                  <a16:creationId xmlns:a16="http://schemas.microsoft.com/office/drawing/2014/main" id="{4763DBA1-B123-EB3B-82CA-383FC9769D25}"/>
                </a:ext>
              </a:extLst>
            </p:cNvPr>
            <p:cNvSpPr/>
            <p:nvPr/>
          </p:nvSpPr>
          <p:spPr>
            <a:xfrm>
              <a:off x="5977371" y="5009067"/>
              <a:ext cx="822613" cy="564559"/>
            </a:xfrm>
            <a:prstGeom prst="roundRect">
              <a:avLst/>
            </a:prstGeom>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sz="1600" b="1" dirty="0">
                  <a:solidFill>
                    <a:schemeClr val="bg1"/>
                  </a:solidFill>
                  <a:latin typeface="Arial"/>
                </a:rPr>
                <a:t>C</a:t>
              </a:r>
            </a:p>
          </p:txBody>
        </p:sp>
        <p:sp>
          <p:nvSpPr>
            <p:cNvPr id="25" name="TextBox 8">
              <a:extLst>
                <a:ext uri="{FF2B5EF4-FFF2-40B4-BE49-F238E27FC236}">
                  <a16:creationId xmlns:a16="http://schemas.microsoft.com/office/drawing/2014/main" id="{2DC7AF10-DCBB-BD40-AB0C-0631EB6FC145}"/>
                </a:ext>
              </a:extLst>
            </p:cNvPr>
            <p:cNvSpPr txBox="1"/>
            <p:nvPr/>
          </p:nvSpPr>
          <p:spPr>
            <a:xfrm>
              <a:off x="2064183" y="4788087"/>
              <a:ext cx="1018239" cy="395771"/>
            </a:xfrm>
            <a:prstGeom prst="rect">
              <a:avLst/>
            </a:prstGeom>
            <a:noFill/>
          </p:spPr>
          <p:txBody>
            <a:bodyPr wrap="none">
              <a:spAutoFit/>
            </a:bodyPr>
            <a:lstStyle/>
            <a:p>
              <a:pPr algn="ctr"/>
              <a:r>
                <a:rPr sz="1400" dirty="0" err="1">
                  <a:solidFill>
                    <a:srgbClr val="000000"/>
                  </a:solidFill>
                  <a:latin typeface="Arial"/>
                </a:rPr>
                <a:t>Yosys</a:t>
              </a:r>
              <a:endParaRPr sz="1400" dirty="0">
                <a:solidFill>
                  <a:srgbClr val="000000"/>
                </a:solidFill>
                <a:latin typeface="Arial"/>
              </a:endParaRPr>
            </a:p>
          </p:txBody>
        </p:sp>
        <p:sp>
          <p:nvSpPr>
            <p:cNvPr id="26" name="TextBox 10">
              <a:extLst>
                <a:ext uri="{FF2B5EF4-FFF2-40B4-BE49-F238E27FC236}">
                  <a16:creationId xmlns:a16="http://schemas.microsoft.com/office/drawing/2014/main" id="{82A903A7-36A4-0574-471B-0D4919A53526}"/>
                </a:ext>
              </a:extLst>
            </p:cNvPr>
            <p:cNvSpPr txBox="1"/>
            <p:nvPr/>
          </p:nvSpPr>
          <p:spPr>
            <a:xfrm>
              <a:off x="4003098" y="4818112"/>
              <a:ext cx="1018239" cy="395771"/>
            </a:xfrm>
            <a:prstGeom prst="rect">
              <a:avLst/>
            </a:prstGeom>
            <a:noFill/>
          </p:spPr>
          <p:txBody>
            <a:bodyPr wrap="none">
              <a:spAutoFit/>
            </a:bodyPr>
            <a:lstStyle/>
            <a:p>
              <a:pPr algn="ctr"/>
              <a:r>
                <a:rPr sz="1400">
                  <a:solidFill>
                    <a:srgbClr val="000000"/>
                  </a:solidFill>
                  <a:latin typeface="Arial"/>
                </a:rPr>
                <a:t>Yosys</a:t>
              </a:r>
            </a:p>
          </p:txBody>
        </p:sp>
        <p:sp>
          <p:nvSpPr>
            <p:cNvPr id="27" name="TextBox 12">
              <a:extLst>
                <a:ext uri="{FF2B5EF4-FFF2-40B4-BE49-F238E27FC236}">
                  <a16:creationId xmlns:a16="http://schemas.microsoft.com/office/drawing/2014/main" id="{27B409C1-91DC-F5F3-0D54-4EC13F9462DB}"/>
                </a:ext>
              </a:extLst>
            </p:cNvPr>
            <p:cNvSpPr txBox="1"/>
            <p:nvPr/>
          </p:nvSpPr>
          <p:spPr>
            <a:xfrm>
              <a:off x="3139353" y="5681396"/>
              <a:ext cx="1018239" cy="395771"/>
            </a:xfrm>
            <a:prstGeom prst="rect">
              <a:avLst/>
            </a:prstGeom>
            <a:noFill/>
          </p:spPr>
          <p:txBody>
            <a:bodyPr wrap="none">
              <a:spAutoFit/>
            </a:bodyPr>
            <a:lstStyle/>
            <a:p>
              <a:pPr algn="ctr"/>
              <a:r>
                <a:rPr sz="1400" dirty="0">
                  <a:solidFill>
                    <a:srgbClr val="000000"/>
                  </a:solidFill>
                  <a:latin typeface="Arial"/>
                </a:rPr>
                <a:t>Btor2Aiger</a:t>
              </a:r>
            </a:p>
          </p:txBody>
        </p:sp>
        <p:sp>
          <p:nvSpPr>
            <p:cNvPr id="28" name="TextBox 23">
              <a:extLst>
                <a:ext uri="{FF2B5EF4-FFF2-40B4-BE49-F238E27FC236}">
                  <a16:creationId xmlns:a16="http://schemas.microsoft.com/office/drawing/2014/main" id="{A46CA423-661F-80E7-0EEE-E948593D2397}"/>
                </a:ext>
              </a:extLst>
            </p:cNvPr>
            <p:cNvSpPr txBox="1"/>
            <p:nvPr/>
          </p:nvSpPr>
          <p:spPr>
            <a:xfrm>
              <a:off x="4861319" y="3816793"/>
              <a:ext cx="1018239" cy="395771"/>
            </a:xfrm>
            <a:prstGeom prst="rect">
              <a:avLst/>
            </a:prstGeom>
            <a:noFill/>
          </p:spPr>
          <p:txBody>
            <a:bodyPr wrap="none">
              <a:spAutoFit/>
            </a:bodyPr>
            <a:lstStyle/>
            <a:p>
              <a:pPr algn="ctr"/>
              <a:r>
                <a:rPr sz="1400" dirty="0">
                  <a:solidFill>
                    <a:srgbClr val="000000"/>
                  </a:solidFill>
                  <a:latin typeface="Arial"/>
                </a:rPr>
                <a:t>v2c</a:t>
              </a:r>
            </a:p>
          </p:txBody>
        </p:sp>
        <p:sp>
          <p:nvSpPr>
            <p:cNvPr id="29" name="TextBox 26">
              <a:extLst>
                <a:ext uri="{FF2B5EF4-FFF2-40B4-BE49-F238E27FC236}">
                  <a16:creationId xmlns:a16="http://schemas.microsoft.com/office/drawing/2014/main" id="{84800030-B53A-9ED0-9F18-E4BA2D076303}"/>
                </a:ext>
              </a:extLst>
            </p:cNvPr>
            <p:cNvSpPr txBox="1"/>
            <p:nvPr/>
          </p:nvSpPr>
          <p:spPr>
            <a:xfrm>
              <a:off x="5488265" y="5681396"/>
              <a:ext cx="782587" cy="307777"/>
            </a:xfrm>
            <a:prstGeom prst="rect">
              <a:avLst/>
            </a:prstGeom>
            <a:noFill/>
          </p:spPr>
          <p:txBody>
            <a:bodyPr wrap="none">
              <a:spAutoFit/>
            </a:bodyPr>
            <a:lstStyle/>
            <a:p>
              <a:pPr algn="ctr"/>
              <a:r>
                <a:rPr sz="1400" b="1" dirty="0">
                  <a:solidFill>
                    <a:srgbClr val="000000"/>
                  </a:solidFill>
                  <a:latin typeface="Arial"/>
                </a:rPr>
                <a:t>Btor2C</a:t>
              </a:r>
            </a:p>
          </p:txBody>
        </p:sp>
        <p:cxnSp>
          <p:nvCxnSpPr>
            <p:cNvPr id="30" name="Összekötő: szögletes 29">
              <a:extLst>
                <a:ext uri="{FF2B5EF4-FFF2-40B4-BE49-F238E27FC236}">
                  <a16:creationId xmlns:a16="http://schemas.microsoft.com/office/drawing/2014/main" id="{295C1599-EF0E-7280-FB1C-B613357D6AE4}"/>
                </a:ext>
              </a:extLst>
            </p:cNvPr>
            <p:cNvCxnSpPr>
              <a:cxnSpLocks/>
              <a:stCxn id="20" idx="2"/>
              <a:endCxn id="23" idx="0"/>
            </p:cNvCxnSpPr>
            <p:nvPr/>
          </p:nvCxnSpPr>
          <p:spPr>
            <a:xfrm rot="10800000" flipV="1">
              <a:off x="980486" y="4089278"/>
              <a:ext cx="1788693" cy="824754"/>
            </a:xfrm>
            <a:prstGeom prst="bentConnector2">
              <a:avLst/>
            </a:prstGeom>
            <a:ln>
              <a:tailEnd type="triangle"/>
            </a:ln>
          </p:spPr>
          <p:style>
            <a:lnRef idx="3">
              <a:schemeClr val="dk1"/>
            </a:lnRef>
            <a:fillRef idx="0">
              <a:schemeClr val="dk1"/>
            </a:fillRef>
            <a:effectRef idx="2">
              <a:schemeClr val="dk1"/>
            </a:effectRef>
            <a:fontRef idx="minor">
              <a:schemeClr val="tx1"/>
            </a:fontRef>
          </p:style>
        </p:cxnSp>
        <p:cxnSp>
          <p:nvCxnSpPr>
            <p:cNvPr id="31" name="Egyenes összekötő nyíllal 30">
              <a:extLst>
                <a:ext uri="{FF2B5EF4-FFF2-40B4-BE49-F238E27FC236}">
                  <a16:creationId xmlns:a16="http://schemas.microsoft.com/office/drawing/2014/main" id="{082C9F2F-EC3E-096A-749A-A1E9CF566B78}"/>
                </a:ext>
              </a:extLst>
            </p:cNvPr>
            <p:cNvCxnSpPr>
              <a:cxnSpLocks/>
              <a:stCxn id="20" idx="4"/>
              <a:endCxn id="21" idx="0"/>
            </p:cNvCxnSpPr>
            <p:nvPr/>
          </p:nvCxnSpPr>
          <p:spPr>
            <a:xfrm flipH="1">
              <a:off x="2213913" y="4472960"/>
              <a:ext cx="1276037" cy="116047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2" name="Egyenes összekötő nyíllal 31">
              <a:extLst>
                <a:ext uri="{FF2B5EF4-FFF2-40B4-BE49-F238E27FC236}">
                  <a16:creationId xmlns:a16="http://schemas.microsoft.com/office/drawing/2014/main" id="{E06E8318-408E-F0DD-B428-E703F60A1375}"/>
                </a:ext>
              </a:extLst>
            </p:cNvPr>
            <p:cNvCxnSpPr>
              <a:cxnSpLocks/>
              <a:stCxn id="20" idx="4"/>
              <a:endCxn id="22" idx="0"/>
            </p:cNvCxnSpPr>
            <p:nvPr/>
          </p:nvCxnSpPr>
          <p:spPr>
            <a:xfrm>
              <a:off x="3489950" y="4472960"/>
              <a:ext cx="1335762" cy="116047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3" name="Összekötő: szögletes 32">
              <a:extLst>
                <a:ext uri="{FF2B5EF4-FFF2-40B4-BE49-F238E27FC236}">
                  <a16:creationId xmlns:a16="http://schemas.microsoft.com/office/drawing/2014/main" id="{41499503-14E3-0616-4482-23E5958C759A}"/>
                </a:ext>
              </a:extLst>
            </p:cNvPr>
            <p:cNvCxnSpPr>
              <a:cxnSpLocks/>
              <a:stCxn id="20" idx="6"/>
              <a:endCxn id="24" idx="0"/>
            </p:cNvCxnSpPr>
            <p:nvPr/>
          </p:nvCxnSpPr>
          <p:spPr>
            <a:xfrm>
              <a:off x="4210721" y="4089278"/>
              <a:ext cx="2177957" cy="919789"/>
            </a:xfrm>
            <a:prstGeom prst="bentConnector2">
              <a:avLst/>
            </a:prstGeom>
            <a:ln>
              <a:tailEnd type="triangle"/>
            </a:ln>
          </p:spPr>
          <p:style>
            <a:lnRef idx="3">
              <a:schemeClr val="dk1"/>
            </a:lnRef>
            <a:fillRef idx="0">
              <a:schemeClr val="dk1"/>
            </a:fillRef>
            <a:effectRef idx="2">
              <a:schemeClr val="dk1"/>
            </a:effectRef>
            <a:fontRef idx="minor">
              <a:schemeClr val="tx1"/>
            </a:fontRef>
          </p:style>
        </p:cxnSp>
        <p:cxnSp>
          <p:nvCxnSpPr>
            <p:cNvPr id="34" name="Összekötő: szögletes 33">
              <a:extLst>
                <a:ext uri="{FF2B5EF4-FFF2-40B4-BE49-F238E27FC236}">
                  <a16:creationId xmlns:a16="http://schemas.microsoft.com/office/drawing/2014/main" id="{09222ACC-4193-F6EB-1D55-5C10B82569B9}"/>
                </a:ext>
              </a:extLst>
            </p:cNvPr>
            <p:cNvCxnSpPr>
              <a:cxnSpLocks/>
              <a:endCxn id="24" idx="2"/>
            </p:cNvCxnSpPr>
            <p:nvPr/>
          </p:nvCxnSpPr>
          <p:spPr>
            <a:xfrm flipV="1">
              <a:off x="5545500" y="5573626"/>
              <a:ext cx="843178" cy="419553"/>
            </a:xfrm>
            <a:prstGeom prst="bentConnector2">
              <a:avLst/>
            </a:prstGeom>
            <a:ln w="57150">
              <a:tailEnd type="triangle"/>
            </a:ln>
          </p:spPr>
          <p:style>
            <a:lnRef idx="3">
              <a:schemeClr val="accent1"/>
            </a:lnRef>
            <a:fillRef idx="0">
              <a:schemeClr val="accent1"/>
            </a:fillRef>
            <a:effectRef idx="2">
              <a:schemeClr val="accent1"/>
            </a:effectRef>
            <a:fontRef idx="minor">
              <a:schemeClr val="tx1"/>
            </a:fontRef>
          </p:style>
        </p:cxnSp>
        <p:cxnSp>
          <p:nvCxnSpPr>
            <p:cNvPr id="35" name="Egyenes összekötő nyíllal 34">
              <a:extLst>
                <a:ext uri="{FF2B5EF4-FFF2-40B4-BE49-F238E27FC236}">
                  <a16:creationId xmlns:a16="http://schemas.microsoft.com/office/drawing/2014/main" id="{A3689F1B-0C7D-6BDD-7BD3-AF88035BA259}"/>
                </a:ext>
              </a:extLst>
            </p:cNvPr>
            <p:cNvCxnSpPr>
              <a:cxnSpLocks/>
              <a:stCxn id="22" idx="2"/>
              <a:endCxn id="21" idx="6"/>
            </p:cNvCxnSpPr>
            <p:nvPr/>
          </p:nvCxnSpPr>
          <p:spPr>
            <a:xfrm flipH="1">
              <a:off x="2933700" y="6017118"/>
              <a:ext cx="1151660"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6" name="Összekötő: szögletes 35">
              <a:extLst>
                <a:ext uri="{FF2B5EF4-FFF2-40B4-BE49-F238E27FC236}">
                  <a16:creationId xmlns:a16="http://schemas.microsoft.com/office/drawing/2014/main" id="{18960E01-2E86-1E58-134E-09477950D095}"/>
                </a:ext>
              </a:extLst>
            </p:cNvPr>
            <p:cNvCxnSpPr>
              <a:cxnSpLocks/>
              <a:stCxn id="22" idx="4"/>
              <a:endCxn id="39" idx="2"/>
            </p:cNvCxnSpPr>
            <p:nvPr/>
          </p:nvCxnSpPr>
          <p:spPr>
            <a:xfrm rot="5400000" flipH="1" flipV="1">
              <a:off x="5931163" y="4575945"/>
              <a:ext cx="719404" cy="2930306"/>
            </a:xfrm>
            <a:prstGeom prst="bentConnector3">
              <a:avLst>
                <a:gd name="adj1" fmla="val -31776"/>
              </a:avLst>
            </a:prstGeom>
            <a:ln w="57150">
              <a:solidFill>
                <a:schemeClr val="accent2"/>
              </a:solidFill>
              <a:tailEnd type="triangle"/>
            </a:ln>
          </p:spPr>
          <p:style>
            <a:lnRef idx="3">
              <a:schemeClr val="accent1"/>
            </a:lnRef>
            <a:fillRef idx="0">
              <a:schemeClr val="accent1"/>
            </a:fillRef>
            <a:effectRef idx="2">
              <a:schemeClr val="accent1"/>
            </a:effectRef>
            <a:fontRef idx="minor">
              <a:schemeClr val="tx1"/>
            </a:fontRef>
          </p:style>
        </p:cxnSp>
        <p:cxnSp>
          <p:nvCxnSpPr>
            <p:cNvPr id="37" name="Összekötő: szögletes 36">
              <a:extLst>
                <a:ext uri="{FF2B5EF4-FFF2-40B4-BE49-F238E27FC236}">
                  <a16:creationId xmlns:a16="http://schemas.microsoft.com/office/drawing/2014/main" id="{45ACBA75-87E6-3D75-6550-42EE1949D9D7}"/>
                </a:ext>
              </a:extLst>
            </p:cNvPr>
            <p:cNvCxnSpPr>
              <a:cxnSpLocks/>
              <a:stCxn id="21" idx="4"/>
              <a:endCxn id="23" idx="2"/>
            </p:cNvCxnSpPr>
            <p:nvPr/>
          </p:nvCxnSpPr>
          <p:spPr>
            <a:xfrm rot="5400000" flipH="1">
              <a:off x="1237497" y="5424384"/>
              <a:ext cx="719404" cy="1233428"/>
            </a:xfrm>
            <a:prstGeom prst="bentConnector3">
              <a:avLst>
                <a:gd name="adj1" fmla="val -31776"/>
              </a:avLst>
            </a:prstGeom>
            <a:ln>
              <a:tailEnd type="triangle"/>
            </a:ln>
          </p:spPr>
          <p:style>
            <a:lnRef idx="3">
              <a:schemeClr val="dk1"/>
            </a:lnRef>
            <a:fillRef idx="0">
              <a:schemeClr val="dk1"/>
            </a:fillRef>
            <a:effectRef idx="2">
              <a:schemeClr val="dk1"/>
            </a:effectRef>
            <a:fontRef idx="minor">
              <a:schemeClr val="tx1"/>
            </a:fontRef>
          </p:style>
        </p:cxnSp>
        <p:cxnSp>
          <p:nvCxnSpPr>
            <p:cNvPr id="38" name="Összekötő: szögletes 37">
              <a:extLst>
                <a:ext uri="{FF2B5EF4-FFF2-40B4-BE49-F238E27FC236}">
                  <a16:creationId xmlns:a16="http://schemas.microsoft.com/office/drawing/2014/main" id="{77FB38DD-A916-F457-C65A-C29641730F65}"/>
                </a:ext>
              </a:extLst>
            </p:cNvPr>
            <p:cNvCxnSpPr>
              <a:cxnSpLocks/>
              <a:stCxn id="22" idx="4"/>
              <a:endCxn id="23" idx="2"/>
            </p:cNvCxnSpPr>
            <p:nvPr/>
          </p:nvCxnSpPr>
          <p:spPr>
            <a:xfrm rot="5400000" flipH="1">
              <a:off x="2543397" y="4118485"/>
              <a:ext cx="719404" cy="3845227"/>
            </a:xfrm>
            <a:prstGeom prst="bentConnector3">
              <a:avLst>
                <a:gd name="adj1" fmla="val -31776"/>
              </a:avLst>
            </a:prstGeom>
            <a:ln>
              <a:tailEnd type="triangle"/>
            </a:ln>
          </p:spPr>
          <p:style>
            <a:lnRef idx="3">
              <a:schemeClr val="dk1"/>
            </a:lnRef>
            <a:fillRef idx="0">
              <a:schemeClr val="dk1"/>
            </a:fillRef>
            <a:effectRef idx="2">
              <a:schemeClr val="dk1"/>
            </a:effectRef>
            <a:fontRef idx="minor">
              <a:schemeClr val="tx1"/>
            </a:fontRef>
          </p:style>
        </p:cxnSp>
        <p:sp>
          <p:nvSpPr>
            <p:cNvPr id="39" name="Rectangle 4">
              <a:extLst>
                <a:ext uri="{FF2B5EF4-FFF2-40B4-BE49-F238E27FC236}">
                  <a16:creationId xmlns:a16="http://schemas.microsoft.com/office/drawing/2014/main" id="{C0955012-A8ED-6153-9270-D9046E157B9B}"/>
                </a:ext>
              </a:extLst>
            </p:cNvPr>
            <p:cNvSpPr/>
            <p:nvPr/>
          </p:nvSpPr>
          <p:spPr>
            <a:xfrm>
              <a:off x="7117999" y="4914032"/>
              <a:ext cx="1276037" cy="767364"/>
            </a:xfrm>
            <a:prstGeom prst="rect">
              <a:avLst/>
            </a:prstGeom>
            <a:ln w="19050"/>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hu-HU" sz="2000" b="1" dirty="0">
                  <a:solidFill>
                    <a:schemeClr val="bg1"/>
                  </a:solidFill>
                  <a:latin typeface="Arial"/>
                </a:rPr>
                <a:t>S</a:t>
              </a:r>
              <a:r>
                <a:rPr sz="2000" b="1" dirty="0">
                  <a:solidFill>
                    <a:schemeClr val="bg1"/>
                  </a:solidFill>
                  <a:latin typeface="Arial"/>
                </a:rPr>
                <a:t>W Analyzer</a:t>
              </a:r>
            </a:p>
          </p:txBody>
        </p:sp>
        <p:cxnSp>
          <p:nvCxnSpPr>
            <p:cNvPr id="40" name="Egyenes összekötő nyíllal 39">
              <a:extLst>
                <a:ext uri="{FF2B5EF4-FFF2-40B4-BE49-F238E27FC236}">
                  <a16:creationId xmlns:a16="http://schemas.microsoft.com/office/drawing/2014/main" id="{280D5612-5E20-37A2-AE9E-8AB7DFC0CDA3}"/>
                </a:ext>
              </a:extLst>
            </p:cNvPr>
            <p:cNvCxnSpPr>
              <a:cxnSpLocks/>
              <a:stCxn id="24" idx="3"/>
              <a:endCxn id="39" idx="1"/>
            </p:cNvCxnSpPr>
            <p:nvPr/>
          </p:nvCxnSpPr>
          <p:spPr>
            <a:xfrm>
              <a:off x="6799984" y="5291347"/>
              <a:ext cx="318015" cy="6367"/>
            </a:xfrm>
            <a:prstGeom prst="straightConnector1">
              <a:avLst/>
            </a:prstGeom>
            <a:ln w="57150">
              <a:tailEnd type="triangle"/>
            </a:ln>
          </p:spPr>
          <p:style>
            <a:lnRef idx="3">
              <a:schemeClr val="accent1"/>
            </a:lnRef>
            <a:fillRef idx="0">
              <a:schemeClr val="accent1"/>
            </a:fillRef>
            <a:effectRef idx="2">
              <a:schemeClr val="accent1"/>
            </a:effectRef>
            <a:fontRef idx="minor">
              <a:schemeClr val="tx1"/>
            </a:fontRef>
          </p:style>
        </p:cxnSp>
      </p:grpSp>
      <p:pic>
        <p:nvPicPr>
          <p:cNvPr id="7" name="Picture 40" descr="A black background with a black square&#10;&#10;Description automatically generated with medium confidence">
            <a:extLst>
              <a:ext uri="{FF2B5EF4-FFF2-40B4-BE49-F238E27FC236}">
                <a16:creationId xmlns:a16="http://schemas.microsoft.com/office/drawing/2014/main" id="{6392C963-E604-EAF7-1E6B-AE6A5299AE71}"/>
              </a:ext>
            </a:extLst>
          </p:cNvPr>
          <p:cNvPicPr>
            <a:picLocks noChangeAspect="1"/>
          </p:cNvPicPr>
          <p:nvPr/>
        </p:nvPicPr>
        <p:blipFill>
          <a:blip r:embed="rId3"/>
          <a:stretch>
            <a:fillRect/>
          </a:stretch>
        </p:blipFill>
        <p:spPr>
          <a:xfrm>
            <a:off x="9585424" y="4987191"/>
            <a:ext cx="2248506" cy="654202"/>
          </a:xfrm>
          <a:prstGeom prst="rect">
            <a:avLst/>
          </a:prstGeom>
        </p:spPr>
      </p:pic>
      <p:sp>
        <p:nvSpPr>
          <p:cNvPr id="6" name="Szövegdoboz 5">
            <a:extLst>
              <a:ext uri="{FF2B5EF4-FFF2-40B4-BE49-F238E27FC236}">
                <a16:creationId xmlns:a16="http://schemas.microsoft.com/office/drawing/2014/main" id="{B058CE2E-2C49-13F1-521D-A8C608FD997E}"/>
              </a:ext>
            </a:extLst>
          </p:cNvPr>
          <p:cNvSpPr txBox="1"/>
          <p:nvPr/>
        </p:nvSpPr>
        <p:spPr>
          <a:xfrm>
            <a:off x="987287" y="4385388"/>
            <a:ext cx="9910868" cy="2246769"/>
          </a:xfrm>
          <a:prstGeom prst="rect">
            <a:avLst/>
          </a:prstGeom>
          <a:noFill/>
        </p:spPr>
        <p:txBody>
          <a:bodyPr wrap="square" rtlCol="0">
            <a:spAutoFit/>
          </a:bodyPr>
          <a:lstStyle/>
          <a:p>
            <a:r>
              <a:rPr lang="en-US" sz="2400" b="1" noProof="1">
                <a:solidFill>
                  <a:schemeClr val="accent2"/>
                </a:solidFill>
                <a:latin typeface="Open Sans" panose="020B0606030504020204" pitchFamily="34" charset="0"/>
                <a:ea typeface="Open Sans" panose="020B0606030504020204" pitchFamily="34" charset="0"/>
                <a:cs typeface="Open Sans" panose="020B0606030504020204" pitchFamily="34" charset="0"/>
              </a:rPr>
              <a:t>How to find out more?</a:t>
            </a:r>
            <a:r>
              <a:rPr lang="en-US" sz="2400" noProof="1">
                <a:latin typeface="Open Sans" panose="020B0606030504020204" pitchFamily="34" charset="0"/>
                <a:ea typeface="Open Sans" panose="020B0606030504020204" pitchFamily="34" charset="0"/>
                <a:cs typeface="Open Sans" panose="020B0606030504020204" pitchFamily="34" charset="0"/>
              </a:rPr>
              <a:t> A unified verification framework with the same</a:t>
            </a:r>
            <a:r>
              <a:rPr lang="hu-HU" sz="2400" noProof="1">
                <a:latin typeface="Open Sans" panose="020B0606030504020204" pitchFamily="34" charset="0"/>
                <a:ea typeface="Open Sans" panose="020B0606030504020204" pitchFamily="34" charset="0"/>
                <a:cs typeface="Open Sans" panose="020B0606030504020204" pitchFamily="34" charset="0"/>
              </a:rPr>
              <a:t> </a:t>
            </a:r>
            <a:r>
              <a:rPr lang="en-US" sz="2400" noProof="1">
                <a:latin typeface="Open Sans" panose="020B0606030504020204" pitchFamily="34" charset="0"/>
                <a:ea typeface="Open Sans" panose="020B0606030504020204" pitchFamily="34" charset="0"/>
                <a:cs typeface="Open Sans" panose="020B0606030504020204" pitchFamily="34" charset="0"/>
              </a:rPr>
              <a:t>backend solver</a:t>
            </a:r>
          </a:p>
          <a:p>
            <a:r>
              <a:rPr lang="en-US" sz="2400" noProof="1">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Thus evaluating:</a:t>
            </a:r>
          </a:p>
          <a:p>
            <a:r>
              <a:rPr lang="en-US" sz="2400" noProof="1">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 Pure algor</a:t>
            </a:r>
            <a:r>
              <a:rPr lang="hu-HU" sz="2400" noProof="1">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it</a:t>
            </a:r>
            <a:r>
              <a:rPr lang="en-US" sz="2400" noProof="1">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hmic performance</a:t>
            </a:r>
          </a:p>
          <a:p>
            <a:r>
              <a:rPr lang="en-US" sz="2400" noProof="1">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 Structural complexity and</a:t>
            </a:r>
            <a:r>
              <a:rPr lang="hu-HU" sz="2400" noProof="1">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lang="en-US" sz="2400" noProof="1">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representational bloat</a:t>
            </a:r>
          </a:p>
          <a:p>
            <a:endParaRPr lang="hu-HU" sz="2000" dirty="0"/>
          </a:p>
        </p:txBody>
      </p:sp>
    </p:spTree>
    <p:extLst>
      <p:ext uri="{BB962C8B-B14F-4D97-AF65-F5344CB8AC3E}">
        <p14:creationId xmlns:p14="http://schemas.microsoft.com/office/powerpoint/2010/main" val="182623924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Élőláb helye 1">
            <a:extLst>
              <a:ext uri="{FF2B5EF4-FFF2-40B4-BE49-F238E27FC236}">
                <a16:creationId xmlns:a16="http://schemas.microsoft.com/office/drawing/2014/main" id="{CFA0E855-3A0A-8F35-D615-2617D307F61B}"/>
              </a:ext>
            </a:extLst>
          </p:cNvPr>
          <p:cNvSpPr>
            <a:spLocks noGrp="1"/>
          </p:cNvSpPr>
          <p:nvPr>
            <p:ph type="ftr" sz="quarter" idx="10"/>
          </p:nvPr>
        </p:nvSpPr>
        <p:spPr/>
        <p:txBody>
          <a:bodyPr/>
          <a:lstStyle/>
          <a:p>
            <a:r>
              <a:rPr lang="hu-HU" dirty="0"/>
              <a:t>AVM 2026 </a:t>
            </a:r>
            <a:r>
              <a:rPr lang="pt-BR" dirty="0"/>
              <a:t>–</a:t>
            </a:r>
            <a:r>
              <a:rPr lang="hu-HU" dirty="0"/>
              <a:t> </a:t>
            </a:r>
            <a:r>
              <a:rPr lang="pt-BR" dirty="0"/>
              <a:t>Éva Mária</a:t>
            </a:r>
            <a:r>
              <a:rPr lang="hu-HU" dirty="0"/>
              <a:t> </a:t>
            </a:r>
            <a:r>
              <a:rPr lang="pt-BR" dirty="0"/>
              <a:t>Szabó</a:t>
            </a:r>
            <a:endParaRPr lang="en-US" dirty="0"/>
          </a:p>
        </p:txBody>
      </p:sp>
      <p:sp>
        <p:nvSpPr>
          <p:cNvPr id="4" name="Cím 3">
            <a:extLst>
              <a:ext uri="{FF2B5EF4-FFF2-40B4-BE49-F238E27FC236}">
                <a16:creationId xmlns:a16="http://schemas.microsoft.com/office/drawing/2014/main" id="{E4A5F564-9CC8-291C-0BE2-E80D0073395B}"/>
              </a:ext>
            </a:extLst>
          </p:cNvPr>
          <p:cNvSpPr>
            <a:spLocks noGrp="1"/>
          </p:cNvSpPr>
          <p:nvPr>
            <p:ph type="title"/>
          </p:nvPr>
        </p:nvSpPr>
        <p:spPr/>
        <p:txBody>
          <a:bodyPr/>
          <a:lstStyle/>
          <a:p>
            <a:r>
              <a:rPr lang="hu-HU" dirty="0" err="1"/>
              <a:t>Transformation</a:t>
            </a:r>
            <a:r>
              <a:rPr lang="hu-HU" dirty="0"/>
              <a:t> </a:t>
            </a:r>
            <a:r>
              <a:rPr lang="hu-HU" dirty="0" err="1"/>
              <a:t>to</a:t>
            </a:r>
            <a:r>
              <a:rPr lang="hu-HU" dirty="0"/>
              <a:t> CFA</a:t>
            </a:r>
          </a:p>
        </p:txBody>
      </p:sp>
      <p:pic>
        <p:nvPicPr>
          <p:cNvPr id="22" name="Kép 21">
            <a:extLst>
              <a:ext uri="{FF2B5EF4-FFF2-40B4-BE49-F238E27FC236}">
                <a16:creationId xmlns:a16="http://schemas.microsoft.com/office/drawing/2014/main" id="{17029AA3-50AB-96B9-9E1C-19E7133B72AD}"/>
              </a:ext>
            </a:extLst>
          </p:cNvPr>
          <p:cNvPicPr>
            <a:picLocks noChangeAspect="1"/>
          </p:cNvPicPr>
          <p:nvPr/>
        </p:nvPicPr>
        <p:blipFill>
          <a:blip r:embed="rId3"/>
          <a:stretch>
            <a:fillRect/>
          </a:stretch>
        </p:blipFill>
        <p:spPr>
          <a:xfrm>
            <a:off x="6700944" y="472607"/>
            <a:ext cx="5380566" cy="5878289"/>
          </a:xfrm>
          <a:prstGeom prst="rect">
            <a:avLst/>
          </a:prstGeom>
        </p:spPr>
      </p:pic>
      <p:sp>
        <p:nvSpPr>
          <p:cNvPr id="3" name="Tartalom helye 2">
            <a:extLst>
              <a:ext uri="{FF2B5EF4-FFF2-40B4-BE49-F238E27FC236}">
                <a16:creationId xmlns:a16="http://schemas.microsoft.com/office/drawing/2014/main" id="{C9C4F9C7-994E-01E3-8600-5D5EF365DBA3}"/>
              </a:ext>
            </a:extLst>
          </p:cNvPr>
          <p:cNvSpPr>
            <a:spLocks noGrp="1"/>
          </p:cNvSpPr>
          <p:nvPr>
            <p:ph sz="quarter" idx="12"/>
          </p:nvPr>
        </p:nvSpPr>
        <p:spPr>
          <a:xfrm>
            <a:off x="574978" y="1201994"/>
            <a:ext cx="11021961" cy="5051321"/>
          </a:xfrm>
        </p:spPr>
        <p:txBody>
          <a:bodyPr/>
          <a:lstStyle/>
          <a:p>
            <a:r>
              <a:rPr lang="hu-HU" dirty="0" err="1"/>
              <a:t>Initial</a:t>
            </a:r>
            <a:r>
              <a:rPr lang="hu-HU" dirty="0"/>
              <a:t> </a:t>
            </a:r>
            <a:r>
              <a:rPr lang="hu-HU" dirty="0" err="1"/>
              <a:t>states</a:t>
            </a:r>
            <a:r>
              <a:rPr lang="hu-HU" dirty="0"/>
              <a:t> (</a:t>
            </a:r>
            <a:r>
              <a:rPr lang="hu-HU" dirty="0" err="1">
                <a:latin typeface="Courier New" panose="02070309020205020404" pitchFamily="49" charset="0"/>
                <a:cs typeface="Courier New" panose="02070309020205020404" pitchFamily="49" charset="0"/>
              </a:rPr>
              <a:t>init</a:t>
            </a:r>
            <a:r>
              <a:rPr lang="hu-HU" dirty="0"/>
              <a:t>)</a:t>
            </a:r>
          </a:p>
          <a:p>
            <a:r>
              <a:rPr lang="hu-HU" dirty="0" err="1"/>
              <a:t>Constants</a:t>
            </a:r>
            <a:r>
              <a:rPr lang="hu-HU" dirty="0"/>
              <a:t> (</a:t>
            </a:r>
            <a:r>
              <a:rPr lang="hu-HU" dirty="0" err="1">
                <a:latin typeface="Courier New" panose="02070309020205020404" pitchFamily="49" charset="0"/>
                <a:cs typeface="Courier New" panose="02070309020205020404" pitchFamily="49" charset="0"/>
              </a:rPr>
              <a:t>one</a:t>
            </a:r>
            <a:r>
              <a:rPr lang="hu-HU" dirty="0"/>
              <a:t>, </a:t>
            </a:r>
            <a:r>
              <a:rPr lang="hu-HU" dirty="0" err="1">
                <a:latin typeface="Courier New" panose="02070309020205020404" pitchFamily="49" charset="0"/>
                <a:cs typeface="Courier New" panose="02070309020205020404" pitchFamily="49" charset="0"/>
              </a:rPr>
              <a:t>ones</a:t>
            </a:r>
            <a:r>
              <a:rPr lang="hu-HU" dirty="0"/>
              <a:t>, </a:t>
            </a:r>
            <a:r>
              <a:rPr lang="hu-HU" dirty="0">
                <a:latin typeface="Courier New" panose="02070309020205020404" pitchFamily="49" charset="0"/>
                <a:cs typeface="Courier New" panose="02070309020205020404" pitchFamily="49" charset="0"/>
              </a:rPr>
              <a:t>constant</a:t>
            </a:r>
            <a:r>
              <a:rPr lang="hu-HU" dirty="0"/>
              <a:t> etc.)</a:t>
            </a:r>
          </a:p>
          <a:p>
            <a:r>
              <a:rPr lang="hu-HU" dirty="0" err="1"/>
              <a:t>Havoc</a:t>
            </a:r>
            <a:r>
              <a:rPr lang="hu-HU" dirty="0"/>
              <a:t> </a:t>
            </a:r>
            <a:r>
              <a:rPr lang="hu-HU" dirty="0" err="1"/>
              <a:t>assignments</a:t>
            </a:r>
            <a:r>
              <a:rPr lang="hu-HU" dirty="0"/>
              <a:t> (</a:t>
            </a:r>
            <a:r>
              <a:rPr lang="hu-HU" dirty="0">
                <a:latin typeface="Courier New" panose="02070309020205020404" pitchFamily="49" charset="0"/>
                <a:cs typeface="Courier New" panose="02070309020205020404" pitchFamily="49" charset="0"/>
              </a:rPr>
              <a:t>input</a:t>
            </a:r>
            <a:r>
              <a:rPr lang="hu-HU" dirty="0"/>
              <a:t>)</a:t>
            </a:r>
          </a:p>
          <a:p>
            <a:r>
              <a:rPr lang="hu-HU" dirty="0" err="1"/>
              <a:t>Operations</a:t>
            </a:r>
            <a:r>
              <a:rPr lang="hu-HU" dirty="0"/>
              <a:t> (</a:t>
            </a:r>
            <a:r>
              <a:rPr lang="hu-HU" dirty="0">
                <a:latin typeface="Courier New" panose="02070309020205020404" pitchFamily="49" charset="0"/>
                <a:cs typeface="Courier New" panose="02070309020205020404" pitchFamily="49" charset="0"/>
              </a:rPr>
              <a:t>add</a:t>
            </a:r>
            <a:r>
              <a:rPr lang="hu-HU" dirty="0"/>
              <a:t>, </a:t>
            </a:r>
            <a:r>
              <a:rPr lang="hu-HU" dirty="0">
                <a:latin typeface="Courier New" panose="02070309020205020404" pitchFamily="49" charset="0"/>
                <a:cs typeface="Courier New" panose="02070309020205020404" pitchFamily="49" charset="0"/>
              </a:rPr>
              <a:t>and</a:t>
            </a:r>
            <a:r>
              <a:rPr lang="hu-HU" dirty="0"/>
              <a:t>, </a:t>
            </a:r>
            <a:r>
              <a:rPr lang="hu-HU" dirty="0" err="1">
                <a:latin typeface="Courier New" panose="02070309020205020404" pitchFamily="49" charset="0"/>
                <a:cs typeface="Courier New" panose="02070309020205020404" pitchFamily="49" charset="0"/>
              </a:rPr>
              <a:t>eq</a:t>
            </a:r>
            <a:r>
              <a:rPr lang="hu-HU" dirty="0"/>
              <a:t> etc.)</a:t>
            </a:r>
          </a:p>
          <a:p>
            <a:r>
              <a:rPr lang="hu-HU" dirty="0" err="1"/>
              <a:t>Safety</a:t>
            </a:r>
            <a:r>
              <a:rPr lang="hu-HU" dirty="0"/>
              <a:t> </a:t>
            </a:r>
            <a:r>
              <a:rPr lang="hu-HU" dirty="0" err="1"/>
              <a:t>property</a:t>
            </a:r>
            <a:r>
              <a:rPr lang="hu-HU" dirty="0"/>
              <a:t> (</a:t>
            </a:r>
            <a:r>
              <a:rPr lang="hu-HU" dirty="0" err="1">
                <a:latin typeface="Courier New" panose="02070309020205020404" pitchFamily="49" charset="0"/>
                <a:cs typeface="Courier New" panose="02070309020205020404" pitchFamily="49" charset="0"/>
              </a:rPr>
              <a:t>bad</a:t>
            </a:r>
            <a:r>
              <a:rPr lang="hu-HU" dirty="0"/>
              <a:t>)</a:t>
            </a:r>
          </a:p>
          <a:p>
            <a:r>
              <a:rPr lang="hu-HU" dirty="0" err="1"/>
              <a:t>Next</a:t>
            </a:r>
            <a:r>
              <a:rPr lang="hu-HU" dirty="0"/>
              <a:t> </a:t>
            </a:r>
            <a:r>
              <a:rPr lang="hu-HU" dirty="0" err="1"/>
              <a:t>states</a:t>
            </a:r>
            <a:r>
              <a:rPr lang="hu-HU" dirty="0"/>
              <a:t> (</a:t>
            </a:r>
            <a:r>
              <a:rPr lang="hu-HU" dirty="0" err="1">
                <a:latin typeface="Courier New" panose="02070309020205020404" pitchFamily="49" charset="0"/>
                <a:cs typeface="Courier New" panose="02070309020205020404" pitchFamily="49" charset="0"/>
              </a:rPr>
              <a:t>next</a:t>
            </a:r>
            <a:r>
              <a:rPr lang="hu-HU" dirty="0"/>
              <a:t>)</a:t>
            </a:r>
          </a:p>
          <a:p>
            <a:pPr lvl="1"/>
            <a:r>
              <a:rPr lang="hu-HU" dirty="0" err="1"/>
              <a:t>If</a:t>
            </a:r>
            <a:r>
              <a:rPr lang="hu-HU" dirty="0"/>
              <a:t> a </a:t>
            </a:r>
            <a:r>
              <a:rPr lang="hu-HU" dirty="0" err="1">
                <a:latin typeface="Courier New" panose="02070309020205020404" pitchFamily="49" charset="0"/>
                <a:cs typeface="Courier New" panose="02070309020205020404" pitchFamily="49" charset="0"/>
              </a:rPr>
              <a:t>state</a:t>
            </a:r>
            <a:r>
              <a:rPr lang="hu-HU" dirty="0"/>
              <a:t> has no </a:t>
            </a:r>
            <a:r>
              <a:rPr lang="hu-HU" dirty="0" err="1">
                <a:latin typeface="Courier New" panose="02070309020205020404" pitchFamily="49" charset="0"/>
                <a:cs typeface="Courier New" panose="02070309020205020404" pitchFamily="49" charset="0"/>
              </a:rPr>
              <a:t>next</a:t>
            </a:r>
            <a:r>
              <a:rPr lang="hu-HU" dirty="0"/>
              <a:t> </a:t>
            </a:r>
            <a:r>
              <a:rPr lang="hu-HU" dirty="0" err="1"/>
              <a:t>state</a:t>
            </a:r>
            <a:r>
              <a:rPr lang="hu-HU" dirty="0"/>
              <a:t> </a:t>
            </a:r>
            <a:r>
              <a:rPr lang="hu-HU" dirty="0" err="1"/>
              <a:t>then</a:t>
            </a:r>
            <a:r>
              <a:rPr lang="hu-HU" dirty="0"/>
              <a:t> </a:t>
            </a:r>
            <a:r>
              <a:rPr lang="hu-HU" dirty="0" err="1"/>
              <a:t>it</a:t>
            </a:r>
            <a:endParaRPr lang="hu-HU" dirty="0"/>
          </a:p>
          <a:p>
            <a:pPr marL="457200" lvl="1" indent="0">
              <a:buNone/>
            </a:pPr>
            <a:r>
              <a:rPr lang="hu-HU" dirty="0" err="1"/>
              <a:t>gets</a:t>
            </a:r>
            <a:r>
              <a:rPr lang="hu-HU" dirty="0"/>
              <a:t> </a:t>
            </a:r>
            <a:r>
              <a:rPr lang="hu-HU" dirty="0" err="1"/>
              <a:t>havoced</a:t>
            </a:r>
            <a:endParaRPr lang="hu-HU" dirty="0"/>
          </a:p>
        </p:txBody>
      </p:sp>
      <p:sp>
        <p:nvSpPr>
          <p:cNvPr id="5" name="Dia számának helye 4">
            <a:extLst>
              <a:ext uri="{FF2B5EF4-FFF2-40B4-BE49-F238E27FC236}">
                <a16:creationId xmlns:a16="http://schemas.microsoft.com/office/drawing/2014/main" id="{9B495015-2CD5-83F4-E415-BF7F450AA2D7}"/>
              </a:ext>
            </a:extLst>
          </p:cNvPr>
          <p:cNvSpPr>
            <a:spLocks noGrp="1"/>
          </p:cNvSpPr>
          <p:nvPr>
            <p:ph type="sldNum" sz="quarter" idx="11"/>
          </p:nvPr>
        </p:nvSpPr>
        <p:spPr/>
        <p:txBody>
          <a:bodyPr/>
          <a:lstStyle/>
          <a:p>
            <a:fld id="{9BA28B9B-0C36-4B0C-9E4A-C3A158CBB1F1}" type="slidenum">
              <a:rPr lang="en-US" smtClean="0"/>
              <a:pPr/>
              <a:t>5</a:t>
            </a:fld>
            <a:endParaRPr lang="en-US" dirty="0"/>
          </a:p>
        </p:txBody>
      </p:sp>
      <p:sp>
        <p:nvSpPr>
          <p:cNvPr id="6" name="Téglalap 5">
            <a:extLst>
              <a:ext uri="{FF2B5EF4-FFF2-40B4-BE49-F238E27FC236}">
                <a16:creationId xmlns:a16="http://schemas.microsoft.com/office/drawing/2014/main" id="{483456DC-2981-1CAD-0760-59FF8CA5EFA4}"/>
              </a:ext>
            </a:extLst>
          </p:cNvPr>
          <p:cNvSpPr/>
          <p:nvPr/>
        </p:nvSpPr>
        <p:spPr>
          <a:xfrm>
            <a:off x="8362527" y="540898"/>
            <a:ext cx="2164503" cy="2590922"/>
          </a:xfrm>
          <a:prstGeom prst="rect">
            <a:avLst/>
          </a:prstGeom>
          <a:noFill/>
          <a:ln w="76200"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ctr"/>
            <a:endParaRPr lang="hu-HU"/>
          </a:p>
        </p:txBody>
      </p:sp>
      <p:sp>
        <p:nvSpPr>
          <p:cNvPr id="7" name="Téglalap 6">
            <a:extLst>
              <a:ext uri="{FF2B5EF4-FFF2-40B4-BE49-F238E27FC236}">
                <a16:creationId xmlns:a16="http://schemas.microsoft.com/office/drawing/2014/main" id="{B874DDB2-D8C0-02C4-A6D1-C4407B96CD09}"/>
              </a:ext>
            </a:extLst>
          </p:cNvPr>
          <p:cNvSpPr/>
          <p:nvPr/>
        </p:nvSpPr>
        <p:spPr>
          <a:xfrm>
            <a:off x="6700944" y="2663189"/>
            <a:ext cx="1661583" cy="1565911"/>
          </a:xfrm>
          <a:prstGeom prst="rect">
            <a:avLst/>
          </a:prstGeom>
          <a:noFill/>
          <a:ln w="76200"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hu-HU"/>
          </a:p>
        </p:txBody>
      </p:sp>
      <p:sp>
        <p:nvSpPr>
          <p:cNvPr id="8" name="Téglalap 7">
            <a:extLst>
              <a:ext uri="{FF2B5EF4-FFF2-40B4-BE49-F238E27FC236}">
                <a16:creationId xmlns:a16="http://schemas.microsoft.com/office/drawing/2014/main" id="{10603AE2-9E62-24A1-0312-E8E3E748165B}"/>
              </a:ext>
            </a:extLst>
          </p:cNvPr>
          <p:cNvSpPr/>
          <p:nvPr/>
        </p:nvSpPr>
        <p:spPr>
          <a:xfrm>
            <a:off x="6700944" y="4229101"/>
            <a:ext cx="2843106" cy="1040130"/>
          </a:xfrm>
          <a:prstGeom prst="rect">
            <a:avLst/>
          </a:prstGeom>
          <a:noFill/>
          <a:ln w="7620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hu-HU"/>
          </a:p>
        </p:txBody>
      </p:sp>
      <p:sp>
        <p:nvSpPr>
          <p:cNvPr id="9" name="Téglalap 8">
            <a:extLst>
              <a:ext uri="{FF2B5EF4-FFF2-40B4-BE49-F238E27FC236}">
                <a16:creationId xmlns:a16="http://schemas.microsoft.com/office/drawing/2014/main" id="{CE8CAA8E-F8D5-D116-9DCB-193570F6F581}"/>
              </a:ext>
            </a:extLst>
          </p:cNvPr>
          <p:cNvSpPr/>
          <p:nvPr/>
        </p:nvSpPr>
        <p:spPr>
          <a:xfrm>
            <a:off x="8843296" y="4172501"/>
            <a:ext cx="2843106" cy="2212891"/>
          </a:xfrm>
          <a:prstGeom prst="rect">
            <a:avLst/>
          </a:prstGeom>
          <a:noFill/>
          <a:ln w="762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hu-HU"/>
          </a:p>
        </p:txBody>
      </p:sp>
      <p:sp>
        <p:nvSpPr>
          <p:cNvPr id="10" name="Téglalap 9">
            <a:extLst>
              <a:ext uri="{FF2B5EF4-FFF2-40B4-BE49-F238E27FC236}">
                <a16:creationId xmlns:a16="http://schemas.microsoft.com/office/drawing/2014/main" id="{A28BCB4F-E95E-E653-030F-D2CA298D089D}"/>
              </a:ext>
            </a:extLst>
          </p:cNvPr>
          <p:cNvSpPr/>
          <p:nvPr/>
        </p:nvSpPr>
        <p:spPr>
          <a:xfrm>
            <a:off x="8951386" y="2441937"/>
            <a:ext cx="3027253" cy="1878603"/>
          </a:xfrm>
          <a:prstGeom prst="rect">
            <a:avLst/>
          </a:prstGeom>
          <a:noFill/>
          <a:ln w="762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hu-HU"/>
          </a:p>
        </p:txBody>
      </p:sp>
    </p:spTree>
    <p:extLst>
      <p:ext uri="{BB962C8B-B14F-4D97-AF65-F5344CB8AC3E}">
        <p14:creationId xmlns:p14="http://schemas.microsoft.com/office/powerpoint/2010/main" val="253218998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6"/>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7"/>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8"/>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9"/>
                                        </p:tgtEl>
                                        <p:attrNameLst>
                                          <p:attrName>style.visibility</p:attrName>
                                        </p:attrNameLst>
                                      </p:cBhvr>
                                      <p:to>
                                        <p:strVal val="hidden"/>
                                      </p:to>
                                    </p:set>
                                  </p:childTnLst>
                                </p:cTn>
                              </p:par>
                              <p:par>
                                <p:cTn id="39" presetID="1" presetClass="entr" presetSubtype="0" fill="hold" nodeType="with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animBg="1"/>
      <p:bldP spid="8" grpId="1" animBg="1"/>
      <p:bldP spid="9" grpId="0" animBg="1"/>
      <p:bldP spid="9" grpId="1"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Élőláb helye 1">
            <a:extLst>
              <a:ext uri="{FF2B5EF4-FFF2-40B4-BE49-F238E27FC236}">
                <a16:creationId xmlns:a16="http://schemas.microsoft.com/office/drawing/2014/main" id="{1899255F-6509-DBC6-14C8-18F773403186}"/>
              </a:ext>
            </a:extLst>
          </p:cNvPr>
          <p:cNvSpPr>
            <a:spLocks noGrp="1"/>
          </p:cNvSpPr>
          <p:nvPr>
            <p:ph type="ftr" sz="quarter" idx="10"/>
          </p:nvPr>
        </p:nvSpPr>
        <p:spPr/>
        <p:txBody>
          <a:bodyPr/>
          <a:lstStyle/>
          <a:p>
            <a:r>
              <a:rPr lang="hu-HU" dirty="0"/>
              <a:t>AVM 2026 </a:t>
            </a:r>
            <a:r>
              <a:rPr lang="pt-BR" dirty="0"/>
              <a:t>–</a:t>
            </a:r>
            <a:r>
              <a:rPr lang="hu-HU" dirty="0"/>
              <a:t> </a:t>
            </a:r>
            <a:r>
              <a:rPr lang="pt-BR" dirty="0"/>
              <a:t>Éva Mária</a:t>
            </a:r>
            <a:r>
              <a:rPr lang="hu-HU" dirty="0"/>
              <a:t> </a:t>
            </a:r>
            <a:r>
              <a:rPr lang="pt-BR" dirty="0"/>
              <a:t>Szabó</a:t>
            </a:r>
            <a:endParaRPr lang="en-US" dirty="0"/>
          </a:p>
        </p:txBody>
      </p:sp>
      <p:sp>
        <p:nvSpPr>
          <p:cNvPr id="3" name="Dia számának helye 2">
            <a:extLst>
              <a:ext uri="{FF2B5EF4-FFF2-40B4-BE49-F238E27FC236}">
                <a16:creationId xmlns:a16="http://schemas.microsoft.com/office/drawing/2014/main" id="{DFA66F8E-1C34-3732-D52E-F8F5A4AED146}"/>
              </a:ext>
            </a:extLst>
          </p:cNvPr>
          <p:cNvSpPr>
            <a:spLocks noGrp="1"/>
          </p:cNvSpPr>
          <p:nvPr>
            <p:ph type="sldNum" sz="quarter" idx="11"/>
          </p:nvPr>
        </p:nvSpPr>
        <p:spPr/>
        <p:txBody>
          <a:bodyPr/>
          <a:lstStyle/>
          <a:p>
            <a:fld id="{9BA28B9B-0C36-4B0C-9E4A-C3A158CBB1F1}" type="slidenum">
              <a:rPr lang="en-US" smtClean="0"/>
              <a:pPr/>
              <a:t>6</a:t>
            </a:fld>
            <a:endParaRPr lang="en-US" dirty="0"/>
          </a:p>
        </p:txBody>
      </p:sp>
      <p:graphicFrame>
        <p:nvGraphicFramePr>
          <p:cNvPr id="7" name="Tartalom helye 6">
            <a:extLst>
              <a:ext uri="{FF2B5EF4-FFF2-40B4-BE49-F238E27FC236}">
                <a16:creationId xmlns:a16="http://schemas.microsoft.com/office/drawing/2014/main" id="{0FFEA08B-A776-DC2C-92F5-0AF4A7AA7EED}"/>
              </a:ext>
            </a:extLst>
          </p:cNvPr>
          <p:cNvGraphicFramePr>
            <a:graphicFrameLocks noGrp="1"/>
          </p:cNvGraphicFramePr>
          <p:nvPr>
            <p:ph sz="quarter" idx="12"/>
            <p:extLst>
              <p:ext uri="{D42A27DB-BD31-4B8C-83A1-F6EECF244321}">
                <p14:modId xmlns:p14="http://schemas.microsoft.com/office/powerpoint/2010/main" val="1102768484"/>
              </p:ext>
            </p:extLst>
          </p:nvPr>
        </p:nvGraphicFramePr>
        <p:xfrm>
          <a:off x="991763" y="1171037"/>
          <a:ext cx="10187837" cy="5112828"/>
        </p:xfrm>
        <a:graphic>
          <a:graphicData uri="http://schemas.openxmlformats.org/drawingml/2006/table">
            <a:tbl>
              <a:tblPr/>
              <a:tblGrid>
                <a:gridCol w="2852469">
                  <a:extLst>
                    <a:ext uri="{9D8B030D-6E8A-4147-A177-3AD203B41FA5}">
                      <a16:colId xmlns:a16="http://schemas.microsoft.com/office/drawing/2014/main" val="819803439"/>
                    </a:ext>
                  </a:extLst>
                </a:gridCol>
                <a:gridCol w="3667556">
                  <a:extLst>
                    <a:ext uri="{9D8B030D-6E8A-4147-A177-3AD203B41FA5}">
                      <a16:colId xmlns:a16="http://schemas.microsoft.com/office/drawing/2014/main" val="2111937339"/>
                    </a:ext>
                  </a:extLst>
                </a:gridCol>
                <a:gridCol w="3667812">
                  <a:extLst>
                    <a:ext uri="{9D8B030D-6E8A-4147-A177-3AD203B41FA5}">
                      <a16:colId xmlns:a16="http://schemas.microsoft.com/office/drawing/2014/main" val="3788680882"/>
                    </a:ext>
                  </a:extLst>
                </a:gridCol>
              </a:tblGrid>
              <a:tr h="466938">
                <a:tc>
                  <a:txBody>
                    <a:bodyPr/>
                    <a:lstStyle/>
                    <a:p>
                      <a:pPr algn="l">
                        <a:buNone/>
                      </a:pPr>
                      <a:r>
                        <a:rPr lang="hu-HU" sz="1700" b="1">
                          <a:solidFill>
                            <a:srgbClr val="0F172A"/>
                          </a:solidFill>
                          <a:effectLst/>
                          <a:latin typeface="+mj-lt"/>
                        </a:rPr>
                        <a:t>Category</a:t>
                      </a:r>
                    </a:p>
                  </a:txBody>
                  <a:tcPr marL="141496" marR="141496" marT="106122" marB="106122" anchor="ctr">
                    <a:lnL>
                      <a:noFill/>
                    </a:lnL>
                    <a:lnR>
                      <a:noFill/>
                    </a:lnR>
                    <a:lnT>
                      <a:noFill/>
                    </a:lnT>
                    <a:lnB w="19050" cap="flat" cmpd="sng" algn="ctr">
                      <a:solidFill>
                        <a:srgbClr val="0F172A"/>
                      </a:solidFill>
                      <a:prstDash val="solid"/>
                      <a:round/>
                      <a:headEnd type="none" w="med" len="med"/>
                      <a:tailEnd type="none" w="med" len="med"/>
                    </a:lnB>
                    <a:solidFill>
                      <a:srgbClr val="FFFFFF"/>
                    </a:solidFill>
                  </a:tcPr>
                </a:tc>
                <a:tc>
                  <a:txBody>
                    <a:bodyPr/>
                    <a:lstStyle/>
                    <a:p>
                      <a:pPr algn="l">
                        <a:buNone/>
                      </a:pPr>
                      <a:r>
                        <a:rPr lang="hu-HU" sz="1700" b="1" dirty="0">
                          <a:solidFill>
                            <a:srgbClr val="0284C7"/>
                          </a:solidFill>
                          <a:effectLst/>
                          <a:latin typeface="+mj-lt"/>
                        </a:rPr>
                        <a:t>Btor2CFA</a:t>
                      </a:r>
                    </a:p>
                  </a:txBody>
                  <a:tcPr marL="141496" marR="141496" marT="106122" marB="106122" anchor="ctr">
                    <a:lnL>
                      <a:noFill/>
                    </a:lnL>
                    <a:lnR>
                      <a:noFill/>
                    </a:lnR>
                    <a:lnT>
                      <a:noFill/>
                    </a:lnT>
                    <a:lnB w="19050" cap="flat" cmpd="sng" algn="ctr">
                      <a:solidFill>
                        <a:srgbClr val="0F172A"/>
                      </a:solidFill>
                      <a:prstDash val="solid"/>
                      <a:round/>
                      <a:headEnd type="none" w="med" len="med"/>
                      <a:tailEnd type="none" w="med" len="med"/>
                    </a:lnB>
                    <a:solidFill>
                      <a:srgbClr val="F0F9FF"/>
                    </a:solidFill>
                  </a:tcPr>
                </a:tc>
                <a:tc>
                  <a:txBody>
                    <a:bodyPr/>
                    <a:lstStyle/>
                    <a:p>
                      <a:pPr algn="l">
                        <a:buNone/>
                      </a:pPr>
                      <a:r>
                        <a:rPr lang="hu-HU" sz="1700" b="1" dirty="0">
                          <a:solidFill>
                            <a:srgbClr val="475569"/>
                          </a:solidFill>
                          <a:effectLst/>
                          <a:latin typeface="+mj-lt"/>
                        </a:rPr>
                        <a:t>C2CFA</a:t>
                      </a:r>
                    </a:p>
                  </a:txBody>
                  <a:tcPr marL="141496" marR="141496" marT="106122" marB="106122" anchor="ctr">
                    <a:lnL>
                      <a:noFill/>
                    </a:lnL>
                    <a:lnR>
                      <a:noFill/>
                    </a:lnR>
                    <a:lnT>
                      <a:noFill/>
                    </a:lnT>
                    <a:lnB w="19050" cap="flat" cmpd="sng" algn="ctr">
                      <a:solidFill>
                        <a:srgbClr val="0F172A"/>
                      </a:solidFill>
                      <a:prstDash val="solid"/>
                      <a:round/>
                      <a:headEnd type="none" w="med" len="med"/>
                      <a:tailEnd type="none" w="med" len="med"/>
                    </a:lnB>
                    <a:solidFill>
                      <a:srgbClr val="F8FAFC"/>
                    </a:solidFill>
                  </a:tcPr>
                </a:tc>
                <a:extLst>
                  <a:ext uri="{0D108BD9-81ED-4DB2-BD59-A6C34878D82A}">
                    <a16:rowId xmlns:a16="http://schemas.microsoft.com/office/drawing/2014/main" val="2818838519"/>
                  </a:ext>
                </a:extLst>
              </a:tr>
              <a:tr h="721632">
                <a:tc>
                  <a:txBody>
                    <a:bodyPr/>
                    <a:lstStyle/>
                    <a:p>
                      <a:pPr>
                        <a:buNone/>
                      </a:pPr>
                      <a:r>
                        <a:rPr lang="hu-HU" sz="1700" b="1" dirty="0" err="1">
                          <a:solidFill>
                            <a:srgbClr val="1E293B"/>
                          </a:solidFill>
                          <a:effectLst/>
                        </a:rPr>
                        <a:t>Variable</a:t>
                      </a:r>
                      <a:r>
                        <a:rPr lang="hu-HU" sz="1700" b="1" dirty="0">
                          <a:solidFill>
                            <a:srgbClr val="1E293B"/>
                          </a:solidFill>
                          <a:effectLst/>
                        </a:rPr>
                        <a:t> </a:t>
                      </a:r>
                      <a:r>
                        <a:rPr lang="hu-HU" sz="1700" b="1" dirty="0" err="1">
                          <a:solidFill>
                            <a:srgbClr val="1E293B"/>
                          </a:solidFill>
                          <a:effectLst/>
                        </a:rPr>
                        <a:t>dependencies</a:t>
                      </a:r>
                      <a:endParaRPr lang="hu-HU" sz="1700" b="1" dirty="0">
                        <a:solidFill>
                          <a:srgbClr val="1E293B"/>
                        </a:solidFill>
                        <a:effectLst/>
                      </a:endParaRPr>
                    </a:p>
                  </a:txBody>
                  <a:tcPr marL="141496" marR="141496" marT="106122" marB="106122" anchor="ctr">
                    <a:lnL>
                      <a:noFill/>
                    </a:lnL>
                    <a:lnR>
                      <a:noFill/>
                    </a:lnR>
                    <a:lnT w="19050" cap="flat" cmpd="sng" algn="ctr">
                      <a:solidFill>
                        <a:srgbClr val="0F172A"/>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a:buNone/>
                      </a:pPr>
                      <a:r>
                        <a:rPr lang="hu-HU" sz="1700" dirty="0" err="1">
                          <a:solidFill>
                            <a:srgbClr val="0F172A"/>
                          </a:solidFill>
                          <a:effectLst/>
                        </a:rPr>
                        <a:t>Straightforward</a:t>
                      </a:r>
                      <a:r>
                        <a:rPr lang="hu-HU" sz="1700" dirty="0">
                          <a:solidFill>
                            <a:srgbClr val="0F172A"/>
                          </a:solidFill>
                          <a:effectLst/>
                        </a:rPr>
                        <a:t> </a:t>
                      </a:r>
                      <a:r>
                        <a:rPr lang="hu-HU" sz="1700" dirty="0" err="1">
                          <a:solidFill>
                            <a:srgbClr val="0F172A"/>
                          </a:solidFill>
                          <a:effectLst/>
                        </a:rPr>
                        <a:t>variable</a:t>
                      </a:r>
                      <a:r>
                        <a:rPr lang="hu-HU" sz="1700" dirty="0">
                          <a:solidFill>
                            <a:srgbClr val="0F172A"/>
                          </a:solidFill>
                          <a:effectLst/>
                        </a:rPr>
                        <a:t> relations</a:t>
                      </a:r>
                    </a:p>
                  </a:txBody>
                  <a:tcPr marL="141496" marR="141496" marT="106122" marB="106122" anchor="ctr">
                    <a:lnL>
                      <a:noFill/>
                    </a:lnL>
                    <a:lnR>
                      <a:noFill/>
                    </a:lnR>
                    <a:lnT w="19050" cap="flat" cmpd="sng" algn="ctr">
                      <a:solidFill>
                        <a:srgbClr val="0F172A"/>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0F9FF"/>
                    </a:solidFill>
                  </a:tcPr>
                </a:tc>
                <a:tc>
                  <a:txBody>
                    <a:bodyPr/>
                    <a:lstStyle/>
                    <a:p>
                      <a:pPr>
                        <a:buNone/>
                      </a:pPr>
                      <a:r>
                        <a:rPr lang="en-US" sz="1700">
                          <a:solidFill>
                            <a:srgbClr val="475569"/>
                          </a:solidFill>
                          <a:effectLst/>
                        </a:rPr>
                        <a:t>Many extra variables created when calling functions</a:t>
                      </a:r>
                    </a:p>
                  </a:txBody>
                  <a:tcPr marL="141496" marR="141496" marT="106122" marB="106122" anchor="ctr">
                    <a:lnL>
                      <a:noFill/>
                    </a:lnL>
                    <a:lnR>
                      <a:noFill/>
                    </a:lnR>
                    <a:lnT w="19050" cap="flat" cmpd="sng" algn="ctr">
                      <a:solidFill>
                        <a:srgbClr val="0F172A"/>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extLst>
                  <a:ext uri="{0D108BD9-81ED-4DB2-BD59-A6C34878D82A}">
                    <a16:rowId xmlns:a16="http://schemas.microsoft.com/office/drawing/2014/main" val="2255884922"/>
                  </a:ext>
                </a:extLst>
              </a:tr>
              <a:tr h="976326">
                <a:tc>
                  <a:txBody>
                    <a:bodyPr/>
                    <a:lstStyle/>
                    <a:p>
                      <a:pPr>
                        <a:buNone/>
                      </a:pPr>
                      <a:r>
                        <a:rPr lang="hu-HU" sz="1700" b="1">
                          <a:solidFill>
                            <a:srgbClr val="1E293B"/>
                          </a:solidFill>
                          <a:effectLst/>
                        </a:rPr>
                        <a:t>Temporary variables</a:t>
                      </a:r>
                    </a:p>
                  </a:txBody>
                  <a:tcPr marL="141496" marR="141496" marT="106122" marB="106122" anchor="ctr">
                    <a:lnL>
                      <a:noFill/>
                    </a:lnL>
                    <a:lnR>
                      <a:noFill/>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a:buNone/>
                      </a:pPr>
                      <a:r>
                        <a:rPr lang="hu-HU" sz="1700" dirty="0">
                          <a:solidFill>
                            <a:srgbClr val="0F172A"/>
                          </a:solidFill>
                          <a:effectLst/>
                        </a:rPr>
                        <a:t>No extra </a:t>
                      </a:r>
                      <a:r>
                        <a:rPr lang="hu-HU" sz="1700" dirty="0" err="1">
                          <a:solidFill>
                            <a:srgbClr val="0F172A"/>
                          </a:solidFill>
                          <a:effectLst/>
                        </a:rPr>
                        <a:t>temporary</a:t>
                      </a:r>
                      <a:r>
                        <a:rPr lang="hu-HU" sz="1700" dirty="0">
                          <a:solidFill>
                            <a:srgbClr val="0F172A"/>
                          </a:solidFill>
                          <a:effectLst/>
                        </a:rPr>
                        <a:t> </a:t>
                      </a:r>
                      <a:r>
                        <a:rPr lang="hu-HU" sz="1700" dirty="0" err="1">
                          <a:solidFill>
                            <a:srgbClr val="0F172A"/>
                          </a:solidFill>
                          <a:effectLst/>
                        </a:rPr>
                        <a:t>variables</a:t>
                      </a:r>
                      <a:endParaRPr lang="hu-HU" sz="1700" dirty="0">
                        <a:solidFill>
                          <a:srgbClr val="0F172A"/>
                        </a:solidFill>
                        <a:effectLst/>
                      </a:endParaRPr>
                    </a:p>
                  </a:txBody>
                  <a:tcPr marL="141496" marR="141496" marT="106122" marB="106122" anchor="ctr">
                    <a:lnL>
                      <a:noFill/>
                    </a:lnL>
                    <a:lnR>
                      <a:noFill/>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0F9FF"/>
                    </a:solidFill>
                  </a:tcPr>
                </a:tc>
                <a:tc>
                  <a:txBody>
                    <a:bodyPr/>
                    <a:lstStyle/>
                    <a:p>
                      <a:pPr>
                        <a:buNone/>
                      </a:pPr>
                      <a:r>
                        <a:rPr lang="en-US" sz="1700">
                          <a:solidFill>
                            <a:srgbClr val="475569"/>
                          </a:solidFill>
                          <a:effectLst/>
                        </a:rPr>
                        <a:t>Lots of temporary variables needed for copying values and parameters</a:t>
                      </a:r>
                    </a:p>
                  </a:txBody>
                  <a:tcPr marL="141496" marR="141496" marT="106122" marB="106122" anchor="ctr">
                    <a:lnL>
                      <a:noFill/>
                    </a:lnL>
                    <a:lnR>
                      <a:noFill/>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extLst>
                  <a:ext uri="{0D108BD9-81ED-4DB2-BD59-A6C34878D82A}">
                    <a16:rowId xmlns:a16="http://schemas.microsoft.com/office/drawing/2014/main" val="1684393542"/>
                  </a:ext>
                </a:extLst>
              </a:tr>
              <a:tr h="721632">
                <a:tc>
                  <a:txBody>
                    <a:bodyPr/>
                    <a:lstStyle/>
                    <a:p>
                      <a:pPr>
                        <a:buNone/>
                      </a:pPr>
                      <a:r>
                        <a:rPr lang="hu-HU" sz="1700" b="1">
                          <a:solidFill>
                            <a:srgbClr val="1E293B"/>
                          </a:solidFill>
                          <a:effectLst/>
                        </a:rPr>
                        <a:t>State handling</a:t>
                      </a:r>
                    </a:p>
                  </a:txBody>
                  <a:tcPr marL="141496" marR="141496" marT="106122" marB="106122" anchor="ctr">
                    <a:lnL>
                      <a:noFill/>
                    </a:lnL>
                    <a:lnR>
                      <a:noFill/>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a:buNone/>
                      </a:pPr>
                      <a:r>
                        <a:rPr lang="hu-HU" sz="1700">
                          <a:solidFill>
                            <a:srgbClr val="0F172A"/>
                          </a:solidFill>
                          <a:effectLst/>
                        </a:rPr>
                        <a:t>State updated directly</a:t>
                      </a:r>
                    </a:p>
                  </a:txBody>
                  <a:tcPr marL="141496" marR="141496" marT="106122" marB="106122" anchor="ctr">
                    <a:lnL>
                      <a:noFill/>
                    </a:lnL>
                    <a:lnR>
                      <a:noFill/>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0F9FF"/>
                    </a:solidFill>
                  </a:tcPr>
                </a:tc>
                <a:tc>
                  <a:txBody>
                    <a:bodyPr/>
                    <a:lstStyle/>
                    <a:p>
                      <a:pPr>
                        <a:buNone/>
                      </a:pPr>
                      <a:r>
                        <a:rPr lang="en-US" sz="1700">
                          <a:solidFill>
                            <a:srgbClr val="475569"/>
                          </a:solidFill>
                          <a:effectLst/>
                        </a:rPr>
                        <a:t>State changed indirectly through function calls and parameters</a:t>
                      </a:r>
                    </a:p>
                  </a:txBody>
                  <a:tcPr marL="141496" marR="141496" marT="106122" marB="106122" anchor="ctr">
                    <a:lnL>
                      <a:noFill/>
                    </a:lnL>
                    <a:lnR>
                      <a:noFill/>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extLst>
                  <a:ext uri="{0D108BD9-81ED-4DB2-BD59-A6C34878D82A}">
                    <a16:rowId xmlns:a16="http://schemas.microsoft.com/office/drawing/2014/main" val="726885197"/>
                  </a:ext>
                </a:extLst>
              </a:tr>
              <a:tr h="721632">
                <a:tc>
                  <a:txBody>
                    <a:bodyPr/>
                    <a:lstStyle/>
                    <a:p>
                      <a:pPr>
                        <a:buNone/>
                      </a:pPr>
                      <a:r>
                        <a:rPr lang="hu-HU" sz="1700" b="1">
                          <a:solidFill>
                            <a:srgbClr val="1E293B"/>
                          </a:solidFill>
                          <a:effectLst/>
                        </a:rPr>
                        <a:t>Bit-level operations</a:t>
                      </a:r>
                    </a:p>
                  </a:txBody>
                  <a:tcPr marL="141496" marR="141496" marT="106122" marB="106122" anchor="ctr">
                    <a:lnL>
                      <a:noFill/>
                    </a:lnL>
                    <a:lnR>
                      <a:noFill/>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a:buNone/>
                      </a:pPr>
                      <a:r>
                        <a:rPr lang="hu-HU" sz="1700">
                          <a:solidFill>
                            <a:srgbClr val="0F172A"/>
                          </a:solidFill>
                          <a:effectLst/>
                        </a:rPr>
                        <a:t>Bit-sizes handled automatically</a:t>
                      </a:r>
                    </a:p>
                  </a:txBody>
                  <a:tcPr marL="141496" marR="141496" marT="106122" marB="106122" anchor="ctr">
                    <a:lnL>
                      <a:noFill/>
                    </a:lnL>
                    <a:lnR>
                      <a:noFill/>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0F9FF"/>
                    </a:solidFill>
                  </a:tcPr>
                </a:tc>
                <a:tc>
                  <a:txBody>
                    <a:bodyPr/>
                    <a:lstStyle/>
                    <a:p>
                      <a:pPr>
                        <a:buNone/>
                      </a:pPr>
                      <a:r>
                        <a:rPr lang="en-US" sz="1700">
                          <a:solidFill>
                            <a:srgbClr val="475569"/>
                          </a:solidFill>
                          <a:effectLst/>
                        </a:rPr>
                        <a:t>Bit-sizes handled manually using masks</a:t>
                      </a:r>
                    </a:p>
                  </a:txBody>
                  <a:tcPr marL="141496" marR="141496" marT="106122" marB="106122" anchor="ctr">
                    <a:lnL>
                      <a:noFill/>
                    </a:lnL>
                    <a:lnR>
                      <a:noFill/>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extLst>
                  <a:ext uri="{0D108BD9-81ED-4DB2-BD59-A6C34878D82A}">
                    <a16:rowId xmlns:a16="http://schemas.microsoft.com/office/drawing/2014/main" val="488780368"/>
                  </a:ext>
                </a:extLst>
              </a:tr>
              <a:tr h="721632">
                <a:tc>
                  <a:txBody>
                    <a:bodyPr/>
                    <a:lstStyle/>
                    <a:p>
                      <a:pPr>
                        <a:buNone/>
                      </a:pPr>
                      <a:r>
                        <a:rPr lang="hu-HU" sz="1700" b="1">
                          <a:solidFill>
                            <a:srgbClr val="1E293B"/>
                          </a:solidFill>
                          <a:effectLst/>
                        </a:rPr>
                        <a:t>Procedures and structure</a:t>
                      </a:r>
                    </a:p>
                  </a:txBody>
                  <a:tcPr marL="141496" marR="141496" marT="106122" marB="106122" anchor="ctr">
                    <a:lnL>
                      <a:noFill/>
                    </a:lnL>
                    <a:lnR>
                      <a:noFill/>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a:buNone/>
                      </a:pPr>
                      <a:r>
                        <a:rPr lang="hu-HU" sz="1700">
                          <a:solidFill>
                            <a:srgbClr val="0F172A"/>
                          </a:solidFill>
                          <a:effectLst/>
                        </a:rPr>
                        <a:t>One simple procedure</a:t>
                      </a:r>
                    </a:p>
                  </a:txBody>
                  <a:tcPr marL="141496" marR="141496" marT="106122" marB="106122" anchor="ctr">
                    <a:lnL>
                      <a:noFill/>
                    </a:lnL>
                    <a:lnR>
                      <a:noFill/>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0F9FF"/>
                    </a:solidFill>
                  </a:tcPr>
                </a:tc>
                <a:tc>
                  <a:txBody>
                    <a:bodyPr/>
                    <a:lstStyle/>
                    <a:p>
                      <a:pPr>
                        <a:buNone/>
                      </a:pPr>
                      <a:r>
                        <a:rPr lang="en-US" sz="1700">
                          <a:solidFill>
                            <a:srgbClr val="475569"/>
                          </a:solidFill>
                          <a:effectLst/>
                        </a:rPr>
                        <a:t>Several procedures, causing call overhead</a:t>
                      </a:r>
                    </a:p>
                  </a:txBody>
                  <a:tcPr marL="141496" marR="141496" marT="106122" marB="106122" anchor="ctr">
                    <a:lnL>
                      <a:noFill/>
                    </a:lnL>
                    <a:lnR>
                      <a:noFill/>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extLst>
                  <a:ext uri="{0D108BD9-81ED-4DB2-BD59-A6C34878D82A}">
                    <a16:rowId xmlns:a16="http://schemas.microsoft.com/office/drawing/2014/main" val="3054680587"/>
                  </a:ext>
                </a:extLst>
              </a:tr>
              <a:tr h="721632">
                <a:tc>
                  <a:txBody>
                    <a:bodyPr/>
                    <a:lstStyle/>
                    <a:p>
                      <a:pPr>
                        <a:buNone/>
                      </a:pPr>
                      <a:r>
                        <a:rPr lang="hu-HU" sz="1700" b="1">
                          <a:solidFill>
                            <a:srgbClr val="1E293B"/>
                          </a:solidFill>
                          <a:effectLst/>
                        </a:rPr>
                        <a:t>Instrumentation and semantics</a:t>
                      </a:r>
                    </a:p>
                  </a:txBody>
                  <a:tcPr marL="141496" marR="141496" marT="106122" marB="106122" anchor="ctr">
                    <a:lnL>
                      <a:noFill/>
                    </a:lnL>
                    <a:lnR>
                      <a:noFill/>
                    </a:lnR>
                    <a:lnT w="9525" cap="flat" cmpd="sng" algn="ctr">
                      <a:solidFill>
                        <a:srgbClr val="E2E8F0"/>
                      </a:solidFill>
                      <a:prstDash val="solid"/>
                      <a:round/>
                      <a:headEnd type="none" w="med" len="med"/>
                      <a:tailEnd type="none" w="med" len="med"/>
                    </a:lnT>
                    <a:lnB>
                      <a:noFill/>
                    </a:lnB>
                    <a:solidFill>
                      <a:srgbClr val="FFFFFF"/>
                    </a:solidFill>
                  </a:tcPr>
                </a:tc>
                <a:tc>
                  <a:txBody>
                    <a:bodyPr/>
                    <a:lstStyle/>
                    <a:p>
                      <a:pPr>
                        <a:buNone/>
                      </a:pPr>
                      <a:r>
                        <a:rPr lang="hu-HU" sz="1700">
                          <a:solidFill>
                            <a:srgbClr val="0F172A"/>
                          </a:solidFill>
                          <a:effectLst/>
                        </a:rPr>
                        <a:t>Very little additional logic</a:t>
                      </a:r>
                    </a:p>
                  </a:txBody>
                  <a:tcPr marL="141496" marR="141496" marT="106122" marB="106122" anchor="ctr">
                    <a:lnL>
                      <a:noFill/>
                    </a:lnL>
                    <a:lnR>
                      <a:noFill/>
                    </a:lnR>
                    <a:lnT w="9525" cap="flat" cmpd="sng" algn="ctr">
                      <a:solidFill>
                        <a:srgbClr val="E2E8F0"/>
                      </a:solidFill>
                      <a:prstDash val="solid"/>
                      <a:round/>
                      <a:headEnd type="none" w="med" len="med"/>
                      <a:tailEnd type="none" w="med" len="med"/>
                    </a:lnT>
                    <a:lnB>
                      <a:noFill/>
                    </a:lnB>
                    <a:solidFill>
                      <a:srgbClr val="F0F9FF"/>
                    </a:solidFill>
                  </a:tcPr>
                </a:tc>
                <a:tc>
                  <a:txBody>
                    <a:bodyPr/>
                    <a:lstStyle/>
                    <a:p>
                      <a:pPr>
                        <a:buNone/>
                      </a:pPr>
                      <a:r>
                        <a:rPr lang="en-US" sz="1700" dirty="0">
                          <a:solidFill>
                            <a:srgbClr val="475569"/>
                          </a:solidFill>
                          <a:effectLst/>
                        </a:rPr>
                        <a:t>More complex logic due to C semantics and assertion checks</a:t>
                      </a:r>
                    </a:p>
                  </a:txBody>
                  <a:tcPr marL="141496" marR="141496" marT="106122" marB="106122" anchor="ctr">
                    <a:lnL>
                      <a:noFill/>
                    </a:lnL>
                    <a:lnR>
                      <a:noFill/>
                    </a:lnR>
                    <a:lnT w="9525" cap="flat" cmpd="sng" algn="ctr">
                      <a:solidFill>
                        <a:srgbClr val="E2E8F0"/>
                      </a:solidFill>
                      <a:prstDash val="solid"/>
                      <a:round/>
                      <a:headEnd type="none" w="med" len="med"/>
                      <a:tailEnd type="none" w="med" len="med"/>
                    </a:lnT>
                    <a:lnB>
                      <a:noFill/>
                    </a:lnB>
                    <a:solidFill>
                      <a:srgbClr val="F8FAFC"/>
                    </a:solidFill>
                  </a:tcPr>
                </a:tc>
                <a:extLst>
                  <a:ext uri="{0D108BD9-81ED-4DB2-BD59-A6C34878D82A}">
                    <a16:rowId xmlns:a16="http://schemas.microsoft.com/office/drawing/2014/main" val="3376368460"/>
                  </a:ext>
                </a:extLst>
              </a:tr>
            </a:tbl>
          </a:graphicData>
        </a:graphic>
      </p:graphicFrame>
      <p:sp>
        <p:nvSpPr>
          <p:cNvPr id="5" name="Cím 4">
            <a:extLst>
              <a:ext uri="{FF2B5EF4-FFF2-40B4-BE49-F238E27FC236}">
                <a16:creationId xmlns:a16="http://schemas.microsoft.com/office/drawing/2014/main" id="{4657445E-9C9C-0B03-D410-CDEEF443767C}"/>
              </a:ext>
            </a:extLst>
          </p:cNvPr>
          <p:cNvSpPr>
            <a:spLocks noGrp="1"/>
          </p:cNvSpPr>
          <p:nvPr>
            <p:ph type="title"/>
          </p:nvPr>
        </p:nvSpPr>
        <p:spPr/>
        <p:txBody>
          <a:bodyPr/>
          <a:lstStyle/>
          <a:p>
            <a:r>
              <a:rPr lang="hu-HU" dirty="0" err="1"/>
              <a:t>Comparing</a:t>
            </a:r>
            <a:r>
              <a:rPr lang="hu-HU" dirty="0"/>
              <a:t> </a:t>
            </a:r>
            <a:r>
              <a:rPr lang="hu-HU" dirty="0" err="1"/>
              <a:t>the</a:t>
            </a:r>
            <a:r>
              <a:rPr lang="hu-HU" dirty="0"/>
              <a:t> </a:t>
            </a:r>
            <a:r>
              <a:rPr lang="hu-HU" dirty="0" err="1"/>
              <a:t>transformations</a:t>
            </a:r>
            <a:endParaRPr lang="hu-HU" dirty="0"/>
          </a:p>
        </p:txBody>
      </p:sp>
      <p:sp>
        <p:nvSpPr>
          <p:cNvPr id="8" name="Téglalap 7">
            <a:extLst>
              <a:ext uri="{FF2B5EF4-FFF2-40B4-BE49-F238E27FC236}">
                <a16:creationId xmlns:a16="http://schemas.microsoft.com/office/drawing/2014/main" id="{74E4EEC1-8F08-969F-582B-8530AB744B33}"/>
              </a:ext>
            </a:extLst>
          </p:cNvPr>
          <p:cNvSpPr/>
          <p:nvPr/>
        </p:nvSpPr>
        <p:spPr>
          <a:xfrm>
            <a:off x="1012400" y="5570376"/>
            <a:ext cx="10167200" cy="634481"/>
          </a:xfrm>
          <a:prstGeom prst="rect">
            <a:avLst/>
          </a:prstGeom>
          <a:noFill/>
          <a:ln w="2857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hu-HU"/>
          </a:p>
        </p:txBody>
      </p:sp>
      <p:sp>
        <p:nvSpPr>
          <p:cNvPr id="9" name="Téglalap 8">
            <a:extLst>
              <a:ext uri="{FF2B5EF4-FFF2-40B4-BE49-F238E27FC236}">
                <a16:creationId xmlns:a16="http://schemas.microsoft.com/office/drawing/2014/main" id="{3A4573F2-D54F-D064-92D5-CE2171670535}"/>
              </a:ext>
            </a:extLst>
          </p:cNvPr>
          <p:cNvSpPr/>
          <p:nvPr/>
        </p:nvSpPr>
        <p:spPr>
          <a:xfrm>
            <a:off x="1013534" y="4155234"/>
            <a:ext cx="10167200" cy="634481"/>
          </a:xfrm>
          <a:prstGeom prst="rect">
            <a:avLst/>
          </a:prstGeom>
          <a:noFill/>
          <a:ln w="2857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hu-HU"/>
          </a:p>
        </p:txBody>
      </p:sp>
      <p:sp>
        <p:nvSpPr>
          <p:cNvPr id="10" name="Téglalap 9">
            <a:extLst>
              <a:ext uri="{FF2B5EF4-FFF2-40B4-BE49-F238E27FC236}">
                <a16:creationId xmlns:a16="http://schemas.microsoft.com/office/drawing/2014/main" id="{43A6C523-F3AE-307B-14F9-43B278FBC694}"/>
              </a:ext>
            </a:extLst>
          </p:cNvPr>
          <p:cNvSpPr/>
          <p:nvPr/>
        </p:nvSpPr>
        <p:spPr>
          <a:xfrm>
            <a:off x="990629" y="2418985"/>
            <a:ext cx="10167200" cy="865391"/>
          </a:xfrm>
          <a:prstGeom prst="rect">
            <a:avLst/>
          </a:prstGeom>
          <a:noFill/>
          <a:ln w="2857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hu-HU"/>
          </a:p>
        </p:txBody>
      </p:sp>
    </p:spTree>
    <p:extLst>
      <p:ext uri="{BB962C8B-B14F-4D97-AF65-F5344CB8AC3E}">
        <p14:creationId xmlns:p14="http://schemas.microsoft.com/office/powerpoint/2010/main" val="414277814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Élőláb helye 1">
            <a:extLst>
              <a:ext uri="{FF2B5EF4-FFF2-40B4-BE49-F238E27FC236}">
                <a16:creationId xmlns:a16="http://schemas.microsoft.com/office/drawing/2014/main" id="{DB6E0776-9E5E-349A-2156-664AFE787F8B}"/>
              </a:ext>
            </a:extLst>
          </p:cNvPr>
          <p:cNvSpPr>
            <a:spLocks noGrp="1"/>
          </p:cNvSpPr>
          <p:nvPr>
            <p:ph type="ftr" sz="quarter" idx="10"/>
          </p:nvPr>
        </p:nvSpPr>
        <p:spPr/>
        <p:txBody>
          <a:bodyPr/>
          <a:lstStyle/>
          <a:p>
            <a:r>
              <a:rPr lang="hu-HU" dirty="0"/>
              <a:t>AVM 2026 </a:t>
            </a:r>
            <a:r>
              <a:rPr lang="pt-BR" dirty="0"/>
              <a:t>–</a:t>
            </a:r>
            <a:r>
              <a:rPr lang="hu-HU" dirty="0"/>
              <a:t> </a:t>
            </a:r>
            <a:r>
              <a:rPr lang="pt-BR" dirty="0"/>
              <a:t>Éva Mária</a:t>
            </a:r>
            <a:r>
              <a:rPr lang="hu-HU" dirty="0"/>
              <a:t> </a:t>
            </a:r>
            <a:r>
              <a:rPr lang="pt-BR" dirty="0"/>
              <a:t>Szabó</a:t>
            </a:r>
            <a:endParaRPr lang="en-US" dirty="0"/>
          </a:p>
        </p:txBody>
      </p:sp>
      <p:sp>
        <p:nvSpPr>
          <p:cNvPr id="3" name="Dia számának helye 2">
            <a:extLst>
              <a:ext uri="{FF2B5EF4-FFF2-40B4-BE49-F238E27FC236}">
                <a16:creationId xmlns:a16="http://schemas.microsoft.com/office/drawing/2014/main" id="{94307DC6-6226-572E-B74B-DC7544339473}"/>
              </a:ext>
            </a:extLst>
          </p:cNvPr>
          <p:cNvSpPr>
            <a:spLocks noGrp="1"/>
          </p:cNvSpPr>
          <p:nvPr>
            <p:ph type="sldNum" sz="quarter" idx="11"/>
          </p:nvPr>
        </p:nvSpPr>
        <p:spPr/>
        <p:txBody>
          <a:bodyPr/>
          <a:lstStyle/>
          <a:p>
            <a:fld id="{9BA28B9B-0C36-4B0C-9E4A-C3A158CBB1F1}" type="slidenum">
              <a:rPr lang="en-US" smtClean="0"/>
              <a:pPr/>
              <a:t>7</a:t>
            </a:fld>
            <a:endParaRPr lang="en-US" dirty="0"/>
          </a:p>
        </p:txBody>
      </p:sp>
      <p:sp>
        <p:nvSpPr>
          <p:cNvPr id="4" name="Tartalom helye 3">
            <a:extLst>
              <a:ext uri="{FF2B5EF4-FFF2-40B4-BE49-F238E27FC236}">
                <a16:creationId xmlns:a16="http://schemas.microsoft.com/office/drawing/2014/main" id="{929D0FD3-72D3-EE12-5E2D-3284D0F33E4B}"/>
              </a:ext>
            </a:extLst>
          </p:cNvPr>
          <p:cNvSpPr>
            <a:spLocks noGrp="1"/>
          </p:cNvSpPr>
          <p:nvPr>
            <p:ph sz="quarter" idx="12"/>
          </p:nvPr>
        </p:nvSpPr>
        <p:spPr/>
        <p:txBody>
          <a:bodyPr/>
          <a:lstStyle/>
          <a:p>
            <a:r>
              <a:rPr lang="en-US" sz="2400" b="1" dirty="0"/>
              <a:t>Experimental setup:</a:t>
            </a:r>
          </a:p>
          <a:p>
            <a:pPr lvl="1"/>
            <a:r>
              <a:rPr lang="en-US" sz="2000" dirty="0"/>
              <a:t>698 safety benchmarks from HWMCC (safety property, array-free bit-vector circuits)</a:t>
            </a:r>
          </a:p>
          <a:p>
            <a:pPr lvl="1"/>
            <a:r>
              <a:rPr lang="en-US" sz="2000" dirty="0"/>
              <a:t>Unified backend: </a:t>
            </a:r>
            <a:r>
              <a:rPr lang="en-US" sz="2000" dirty="0" err="1"/>
              <a:t>MathSAT</a:t>
            </a:r>
            <a:r>
              <a:rPr lang="en-US" sz="2000" dirty="0"/>
              <a:t> 5.6.10</a:t>
            </a:r>
            <a:endParaRPr lang="hu-HU" sz="2000" dirty="0"/>
          </a:p>
          <a:p>
            <a:endParaRPr lang="hu-HU" dirty="0"/>
          </a:p>
        </p:txBody>
      </p:sp>
      <p:sp>
        <p:nvSpPr>
          <p:cNvPr id="5" name="Cím 4">
            <a:extLst>
              <a:ext uri="{FF2B5EF4-FFF2-40B4-BE49-F238E27FC236}">
                <a16:creationId xmlns:a16="http://schemas.microsoft.com/office/drawing/2014/main" id="{F8270CC0-CB9C-769A-00EC-40BCC42DA969}"/>
              </a:ext>
            </a:extLst>
          </p:cNvPr>
          <p:cNvSpPr>
            <a:spLocks noGrp="1"/>
          </p:cNvSpPr>
          <p:nvPr>
            <p:ph type="title"/>
          </p:nvPr>
        </p:nvSpPr>
        <p:spPr/>
        <p:txBody>
          <a:bodyPr/>
          <a:lstStyle/>
          <a:p>
            <a:r>
              <a:rPr lang="hu-HU" dirty="0" err="1"/>
              <a:t>Evaluation</a:t>
            </a:r>
            <a:endParaRPr lang="hu-HU" dirty="0"/>
          </a:p>
        </p:txBody>
      </p:sp>
      <p:graphicFrame>
        <p:nvGraphicFramePr>
          <p:cNvPr id="6" name="Tartalom helye 5">
            <a:extLst>
              <a:ext uri="{FF2B5EF4-FFF2-40B4-BE49-F238E27FC236}">
                <a16:creationId xmlns:a16="http://schemas.microsoft.com/office/drawing/2014/main" id="{89BFA362-F12D-B189-D042-5D7C4DA3EA0E}"/>
              </a:ext>
            </a:extLst>
          </p:cNvPr>
          <p:cNvGraphicFramePr>
            <a:graphicFrameLocks/>
          </p:cNvGraphicFramePr>
          <p:nvPr>
            <p:extLst>
              <p:ext uri="{D42A27DB-BD31-4B8C-83A1-F6EECF244321}">
                <p14:modId xmlns:p14="http://schemas.microsoft.com/office/powerpoint/2010/main" val="170472091"/>
              </p:ext>
            </p:extLst>
          </p:nvPr>
        </p:nvGraphicFramePr>
        <p:xfrm>
          <a:off x="2665408" y="2348571"/>
          <a:ext cx="6841099" cy="1920240"/>
        </p:xfrm>
        <a:graphic>
          <a:graphicData uri="http://schemas.openxmlformats.org/drawingml/2006/table">
            <a:tbl>
              <a:tblPr/>
              <a:tblGrid>
                <a:gridCol w="1915573">
                  <a:extLst>
                    <a:ext uri="{9D8B030D-6E8A-4147-A177-3AD203B41FA5}">
                      <a16:colId xmlns:a16="http://schemas.microsoft.com/office/drawing/2014/main" val="3371449145"/>
                    </a:ext>
                  </a:extLst>
                </a:gridCol>
                <a:gridCol w="1231326">
                  <a:extLst>
                    <a:ext uri="{9D8B030D-6E8A-4147-A177-3AD203B41FA5}">
                      <a16:colId xmlns:a16="http://schemas.microsoft.com/office/drawing/2014/main" val="3772537922"/>
                    </a:ext>
                  </a:extLst>
                </a:gridCol>
                <a:gridCol w="1231326">
                  <a:extLst>
                    <a:ext uri="{9D8B030D-6E8A-4147-A177-3AD203B41FA5}">
                      <a16:colId xmlns:a16="http://schemas.microsoft.com/office/drawing/2014/main" val="1782644178"/>
                    </a:ext>
                  </a:extLst>
                </a:gridCol>
                <a:gridCol w="1231554">
                  <a:extLst>
                    <a:ext uri="{9D8B030D-6E8A-4147-A177-3AD203B41FA5}">
                      <a16:colId xmlns:a16="http://schemas.microsoft.com/office/drawing/2014/main" val="180079043"/>
                    </a:ext>
                  </a:extLst>
                </a:gridCol>
                <a:gridCol w="1231320">
                  <a:extLst>
                    <a:ext uri="{9D8B030D-6E8A-4147-A177-3AD203B41FA5}">
                      <a16:colId xmlns:a16="http://schemas.microsoft.com/office/drawing/2014/main" val="2554845028"/>
                    </a:ext>
                  </a:extLst>
                </a:gridCol>
              </a:tblGrid>
              <a:tr h="369359">
                <a:tc rowSpan="2">
                  <a:txBody>
                    <a:bodyPr/>
                    <a:lstStyle/>
                    <a:p>
                      <a:pPr algn="l" fontAlgn="ctr">
                        <a:buNone/>
                      </a:pPr>
                      <a:r>
                        <a:rPr lang="hu-HU" sz="1400" b="1" cap="all" dirty="0">
                          <a:solidFill>
                            <a:schemeClr val="tx1"/>
                          </a:solidFill>
                          <a:effectLst/>
                          <a:latin typeface="+mn-lt"/>
                        </a:rPr>
                        <a:t>Metric</a:t>
                      </a:r>
                    </a:p>
                  </a:txBody>
                  <a:tcPr marL="209550" marR="209550" marT="133350" marB="133350" anchor="ctr">
                    <a:lnL>
                      <a:noFill/>
                    </a:lnL>
                    <a:lnR>
                      <a:noFill/>
                    </a:lnR>
                    <a:lnT>
                      <a:noFill/>
                    </a:lnT>
                    <a:lnB w="12700" cap="flat" cmpd="sng" algn="ctr">
                      <a:solidFill>
                        <a:schemeClr val="accent1">
                          <a:lumMod val="60000"/>
                          <a:lumOff val="40000"/>
                        </a:schemeClr>
                      </a:solidFill>
                      <a:prstDash val="solid"/>
                      <a:round/>
                      <a:headEnd type="none" w="med" len="med"/>
                      <a:tailEnd type="none" w="med" len="med"/>
                    </a:lnB>
                    <a:solidFill>
                      <a:schemeClr val="accent1">
                        <a:lumMod val="40000"/>
                        <a:lumOff val="60000"/>
                      </a:schemeClr>
                    </a:solidFill>
                  </a:tcPr>
                </a:tc>
                <a:tc gridSpan="2">
                  <a:txBody>
                    <a:bodyPr/>
                    <a:lstStyle/>
                    <a:p>
                      <a:pPr algn="ctr">
                        <a:buNone/>
                      </a:pPr>
                      <a:r>
                        <a:rPr lang="hu-HU" sz="1400" b="1" cap="all" dirty="0">
                          <a:solidFill>
                            <a:schemeClr val="tx1"/>
                          </a:solidFill>
                          <a:effectLst/>
                          <a:latin typeface="+mn-lt"/>
                        </a:rPr>
                        <a:t>BTOR2CFA</a:t>
                      </a:r>
                    </a:p>
                  </a:txBody>
                  <a:tcPr marL="209550" marR="209550" marT="133350" marB="133350" anchor="ctr">
                    <a:lnL>
                      <a:noFill/>
                    </a:lnL>
                    <a:lnR w="9525" cap="flat" cmpd="sng" algn="ctr">
                      <a:solidFill>
                        <a:srgbClr val="334155"/>
                      </a:solidFill>
                      <a:prstDash val="solid"/>
                      <a:round/>
                      <a:headEnd type="none" w="med" len="med"/>
                      <a:tailEnd type="none" w="med" len="med"/>
                    </a:lnR>
                    <a:lnT>
                      <a:noFill/>
                    </a:lnT>
                    <a:lnB w="9525" cap="flat" cmpd="sng" algn="ctr">
                      <a:solidFill>
                        <a:srgbClr val="334155"/>
                      </a:solidFill>
                      <a:prstDash val="solid"/>
                      <a:round/>
                      <a:headEnd type="none" w="med" len="med"/>
                      <a:tailEnd type="none" w="med" len="med"/>
                    </a:lnB>
                    <a:solidFill>
                      <a:schemeClr val="accent1">
                        <a:lumMod val="40000"/>
                        <a:lumOff val="60000"/>
                      </a:schemeClr>
                    </a:solidFill>
                  </a:tcPr>
                </a:tc>
                <a:tc hMerge="1">
                  <a:txBody>
                    <a:bodyPr/>
                    <a:lstStyle/>
                    <a:p>
                      <a:endParaRPr lang="hu-HU"/>
                    </a:p>
                  </a:txBody>
                  <a:tcPr/>
                </a:tc>
                <a:tc gridSpan="2">
                  <a:txBody>
                    <a:bodyPr/>
                    <a:lstStyle/>
                    <a:p>
                      <a:pPr algn="ctr">
                        <a:buNone/>
                      </a:pPr>
                      <a:r>
                        <a:rPr lang="hu-HU" sz="1400" b="1" cap="all" dirty="0">
                          <a:solidFill>
                            <a:schemeClr val="tx1"/>
                          </a:solidFill>
                          <a:effectLst/>
                          <a:latin typeface="+mn-lt"/>
                        </a:rPr>
                        <a:t>C2CFA</a:t>
                      </a:r>
                    </a:p>
                  </a:txBody>
                  <a:tcPr marL="209550" marR="209550" marT="133350" marB="133350" anchor="ctr">
                    <a:lnL w="9525" cap="flat" cmpd="sng" algn="ctr">
                      <a:solidFill>
                        <a:srgbClr val="334155"/>
                      </a:solidFill>
                      <a:prstDash val="solid"/>
                      <a:round/>
                      <a:headEnd type="none" w="med" len="med"/>
                      <a:tailEnd type="none" w="med" len="med"/>
                    </a:lnL>
                    <a:lnR>
                      <a:noFill/>
                    </a:lnR>
                    <a:lnT>
                      <a:noFill/>
                    </a:lnT>
                    <a:lnB w="9525" cap="flat" cmpd="sng" algn="ctr">
                      <a:solidFill>
                        <a:srgbClr val="334155"/>
                      </a:solidFill>
                      <a:prstDash val="solid"/>
                      <a:round/>
                      <a:headEnd type="none" w="med" len="med"/>
                      <a:tailEnd type="none" w="med" len="med"/>
                    </a:lnB>
                    <a:solidFill>
                      <a:schemeClr val="accent1">
                        <a:lumMod val="40000"/>
                        <a:lumOff val="60000"/>
                      </a:schemeClr>
                    </a:solidFill>
                  </a:tcPr>
                </a:tc>
                <a:tc hMerge="1">
                  <a:txBody>
                    <a:bodyPr/>
                    <a:lstStyle/>
                    <a:p>
                      <a:endParaRPr lang="hu-HU"/>
                    </a:p>
                  </a:txBody>
                  <a:tcPr/>
                </a:tc>
                <a:extLst>
                  <a:ext uri="{0D108BD9-81ED-4DB2-BD59-A6C34878D82A}">
                    <a16:rowId xmlns:a16="http://schemas.microsoft.com/office/drawing/2014/main" val="1430840599"/>
                  </a:ext>
                </a:extLst>
              </a:tr>
              <a:tr h="369359">
                <a:tc vMerge="1">
                  <a:txBody>
                    <a:bodyPr/>
                    <a:lstStyle/>
                    <a:p>
                      <a:endParaRPr lang="hu-HU"/>
                    </a:p>
                  </a:txBody>
                  <a:tcPr/>
                </a:tc>
                <a:tc>
                  <a:txBody>
                    <a:bodyPr/>
                    <a:lstStyle/>
                    <a:p>
                      <a:pPr algn="l">
                        <a:buNone/>
                      </a:pPr>
                      <a:r>
                        <a:rPr lang="hu-HU" sz="1400" b="1" cap="all" dirty="0">
                          <a:solidFill>
                            <a:schemeClr val="tx1"/>
                          </a:solidFill>
                          <a:effectLst/>
                          <a:latin typeface="+mn-lt"/>
                        </a:rPr>
                        <a:t>Avg</a:t>
                      </a:r>
                    </a:p>
                  </a:txBody>
                  <a:tcPr marL="209550" marR="209550" marT="133350" marB="133350" anchor="ctr">
                    <a:lnL>
                      <a:noFill/>
                    </a:lnL>
                    <a:lnR>
                      <a:noFill/>
                    </a:lnR>
                    <a:lnT w="9525" cap="flat" cmpd="sng" algn="ctr">
                      <a:solidFill>
                        <a:srgbClr val="334155"/>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1">
                        <a:lumMod val="20000"/>
                        <a:lumOff val="80000"/>
                      </a:schemeClr>
                    </a:solidFill>
                  </a:tcPr>
                </a:tc>
                <a:tc>
                  <a:txBody>
                    <a:bodyPr/>
                    <a:lstStyle/>
                    <a:p>
                      <a:pPr algn="r">
                        <a:buNone/>
                      </a:pPr>
                      <a:r>
                        <a:rPr lang="hu-HU" sz="1400" b="1" cap="all" dirty="0">
                          <a:solidFill>
                            <a:schemeClr val="tx1"/>
                          </a:solidFill>
                          <a:effectLst/>
                          <a:latin typeface="+mn-lt"/>
                        </a:rPr>
                        <a:t>Median</a:t>
                      </a:r>
                    </a:p>
                  </a:txBody>
                  <a:tcPr marL="209550" marR="209550" marT="133350" marB="133350" anchor="ctr">
                    <a:lnL>
                      <a:noFill/>
                    </a:lnL>
                    <a:lnR w="9525" cap="flat" cmpd="sng" algn="ctr">
                      <a:solidFill>
                        <a:srgbClr val="334155"/>
                      </a:solidFill>
                      <a:prstDash val="solid"/>
                      <a:round/>
                      <a:headEnd type="none" w="med" len="med"/>
                      <a:tailEnd type="none" w="med" len="med"/>
                    </a:lnR>
                    <a:lnT w="9525" cap="flat" cmpd="sng" algn="ctr">
                      <a:solidFill>
                        <a:srgbClr val="334155"/>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1">
                        <a:lumMod val="20000"/>
                        <a:lumOff val="80000"/>
                      </a:schemeClr>
                    </a:solidFill>
                  </a:tcPr>
                </a:tc>
                <a:tc>
                  <a:txBody>
                    <a:bodyPr/>
                    <a:lstStyle/>
                    <a:p>
                      <a:pPr algn="r">
                        <a:buNone/>
                      </a:pPr>
                      <a:r>
                        <a:rPr lang="hu-HU" sz="1400" b="1" cap="all" dirty="0">
                          <a:solidFill>
                            <a:schemeClr val="tx1"/>
                          </a:solidFill>
                          <a:effectLst/>
                          <a:latin typeface="+mn-lt"/>
                        </a:rPr>
                        <a:t>Avg</a:t>
                      </a:r>
                    </a:p>
                  </a:txBody>
                  <a:tcPr marL="209550" marR="209550" marT="133350" marB="133350" anchor="ctr">
                    <a:lnL w="9525" cap="flat" cmpd="sng" algn="ctr">
                      <a:solidFill>
                        <a:srgbClr val="334155"/>
                      </a:solidFill>
                      <a:prstDash val="solid"/>
                      <a:round/>
                      <a:headEnd type="none" w="med" len="med"/>
                      <a:tailEnd type="none" w="med" len="med"/>
                    </a:lnL>
                    <a:lnR>
                      <a:noFill/>
                    </a:lnR>
                    <a:lnT w="9525" cap="flat" cmpd="sng" algn="ctr">
                      <a:solidFill>
                        <a:srgbClr val="334155"/>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1">
                        <a:lumMod val="20000"/>
                        <a:lumOff val="80000"/>
                      </a:schemeClr>
                    </a:solidFill>
                  </a:tcPr>
                </a:tc>
                <a:tc>
                  <a:txBody>
                    <a:bodyPr/>
                    <a:lstStyle/>
                    <a:p>
                      <a:pPr algn="r">
                        <a:buNone/>
                      </a:pPr>
                      <a:r>
                        <a:rPr lang="hu-HU" sz="1400" b="1" cap="all" dirty="0">
                          <a:solidFill>
                            <a:schemeClr val="tx1"/>
                          </a:solidFill>
                          <a:effectLst/>
                          <a:latin typeface="+mn-lt"/>
                        </a:rPr>
                        <a:t>Median</a:t>
                      </a:r>
                    </a:p>
                  </a:txBody>
                  <a:tcPr marL="209550" marR="209550" marT="133350" marB="133350" anchor="ctr">
                    <a:lnL>
                      <a:noFill/>
                    </a:lnL>
                    <a:lnR>
                      <a:noFill/>
                    </a:lnR>
                    <a:lnT w="9525" cap="flat" cmpd="sng" algn="ctr">
                      <a:solidFill>
                        <a:srgbClr val="334155"/>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831780378"/>
                  </a:ext>
                </a:extLst>
              </a:tr>
              <a:tr h="369359">
                <a:tc>
                  <a:txBody>
                    <a:bodyPr/>
                    <a:lstStyle/>
                    <a:p>
                      <a:pPr algn="l">
                        <a:buNone/>
                      </a:pPr>
                      <a:r>
                        <a:rPr lang="hu-HU" sz="1400" b="1" dirty="0">
                          <a:solidFill>
                            <a:srgbClr val="334155"/>
                          </a:solidFill>
                          <a:effectLst/>
                          <a:latin typeface="+mn-lt"/>
                        </a:rPr>
                        <a:t>Variables</a:t>
                      </a:r>
                    </a:p>
                  </a:txBody>
                  <a:tcPr marL="209550" marR="209550" marT="133350" marB="133350" anchor="ctr">
                    <a:lnL>
                      <a:noFill/>
                    </a:lnL>
                    <a:lnR>
                      <a:noFill/>
                    </a:lnR>
                    <a:lnT w="12700" cap="flat" cmpd="sng" algn="ctr">
                      <a:solidFill>
                        <a:schemeClr val="accent1">
                          <a:lumMod val="60000"/>
                          <a:lumOff val="40000"/>
                        </a:schemeClr>
                      </a:solidFill>
                      <a:prstDash val="solid"/>
                      <a:round/>
                      <a:headEnd type="none" w="med" len="med"/>
                      <a:tailEnd type="none" w="med" len="med"/>
                    </a:lnT>
                    <a:lnB w="9525" cap="flat" cmpd="sng" algn="ctr">
                      <a:solidFill>
                        <a:srgbClr val="F1F5F9"/>
                      </a:solidFill>
                      <a:prstDash val="solid"/>
                      <a:round/>
                      <a:headEnd type="none" w="med" len="med"/>
                      <a:tailEnd type="none" w="med" len="med"/>
                    </a:lnB>
                    <a:noFill/>
                  </a:tcPr>
                </a:tc>
                <a:tc>
                  <a:txBody>
                    <a:bodyPr/>
                    <a:lstStyle/>
                    <a:p>
                      <a:pPr algn="r">
                        <a:buNone/>
                      </a:pPr>
                      <a:r>
                        <a:rPr lang="hu-HU" sz="1400" b="1" dirty="0">
                          <a:solidFill>
                            <a:srgbClr val="1E40AF"/>
                          </a:solidFill>
                          <a:effectLst/>
                          <a:latin typeface="+mn-lt"/>
                        </a:rPr>
                        <a:t>1,153.93</a:t>
                      </a:r>
                    </a:p>
                  </a:txBody>
                  <a:tcPr marL="209550" marR="209550" marT="133350" marB="133350" anchor="ctr">
                    <a:lnL>
                      <a:noFill/>
                    </a:lnL>
                    <a:lnR>
                      <a:noFill/>
                    </a:lnR>
                    <a:lnT w="12700" cap="flat" cmpd="sng" algn="ctr">
                      <a:solidFill>
                        <a:schemeClr val="accent1">
                          <a:lumMod val="60000"/>
                          <a:lumOff val="40000"/>
                        </a:schemeClr>
                      </a:solidFill>
                      <a:prstDash val="solid"/>
                      <a:round/>
                      <a:headEnd type="none" w="med" len="med"/>
                      <a:tailEnd type="none" w="med" len="med"/>
                    </a:lnT>
                    <a:lnB w="9525" cap="flat" cmpd="sng" algn="ctr">
                      <a:solidFill>
                        <a:srgbClr val="F1F5F9"/>
                      </a:solidFill>
                      <a:prstDash val="solid"/>
                      <a:round/>
                      <a:headEnd type="none" w="med" len="med"/>
                      <a:tailEnd type="none" w="med" len="med"/>
                    </a:lnB>
                    <a:noFill/>
                  </a:tcPr>
                </a:tc>
                <a:tc>
                  <a:txBody>
                    <a:bodyPr/>
                    <a:lstStyle/>
                    <a:p>
                      <a:pPr algn="r">
                        <a:buNone/>
                      </a:pPr>
                      <a:r>
                        <a:rPr lang="hu-HU" sz="1400" dirty="0">
                          <a:solidFill>
                            <a:srgbClr val="334155"/>
                          </a:solidFill>
                          <a:effectLst/>
                          <a:latin typeface="+mn-lt"/>
                        </a:rPr>
                        <a:t>928.0</a:t>
                      </a:r>
                    </a:p>
                  </a:txBody>
                  <a:tcPr marL="209550" marR="209550" marT="133350" marB="133350" anchor="ctr">
                    <a:lnL>
                      <a:noFill/>
                    </a:lnL>
                    <a:lnR>
                      <a:noFill/>
                    </a:lnR>
                    <a:lnT w="12700" cap="flat" cmpd="sng" algn="ctr">
                      <a:solidFill>
                        <a:schemeClr val="accent1">
                          <a:lumMod val="60000"/>
                          <a:lumOff val="40000"/>
                        </a:schemeClr>
                      </a:solidFill>
                      <a:prstDash val="solid"/>
                      <a:round/>
                      <a:headEnd type="none" w="med" len="med"/>
                      <a:tailEnd type="none" w="med" len="med"/>
                    </a:lnT>
                    <a:lnB w="9525" cap="flat" cmpd="sng" algn="ctr">
                      <a:solidFill>
                        <a:srgbClr val="F1F5F9"/>
                      </a:solidFill>
                      <a:prstDash val="solid"/>
                      <a:round/>
                      <a:headEnd type="none" w="med" len="med"/>
                      <a:tailEnd type="none" w="med" len="med"/>
                    </a:lnB>
                    <a:noFill/>
                  </a:tcPr>
                </a:tc>
                <a:tc>
                  <a:txBody>
                    <a:bodyPr/>
                    <a:lstStyle/>
                    <a:p>
                      <a:pPr algn="r">
                        <a:buNone/>
                      </a:pPr>
                      <a:r>
                        <a:rPr lang="hu-HU" sz="1400" b="1" dirty="0">
                          <a:solidFill>
                            <a:srgbClr val="334155"/>
                          </a:solidFill>
                          <a:effectLst/>
                          <a:latin typeface="+mn-lt"/>
                        </a:rPr>
                        <a:t>3,241.07</a:t>
                      </a:r>
                    </a:p>
                  </a:txBody>
                  <a:tcPr marL="209550" marR="209550" marT="133350" marB="133350" anchor="ctr">
                    <a:lnL>
                      <a:noFill/>
                    </a:lnL>
                    <a:lnR>
                      <a:noFill/>
                    </a:lnR>
                    <a:lnT w="12700" cap="flat" cmpd="sng" algn="ctr">
                      <a:solidFill>
                        <a:schemeClr val="accent1">
                          <a:lumMod val="60000"/>
                          <a:lumOff val="40000"/>
                        </a:schemeClr>
                      </a:solidFill>
                      <a:prstDash val="solid"/>
                      <a:round/>
                      <a:headEnd type="none" w="med" len="med"/>
                      <a:tailEnd type="none" w="med" len="med"/>
                    </a:lnT>
                    <a:lnB w="9525" cap="flat" cmpd="sng" algn="ctr">
                      <a:solidFill>
                        <a:srgbClr val="F1F5F9"/>
                      </a:solidFill>
                      <a:prstDash val="solid"/>
                      <a:round/>
                      <a:headEnd type="none" w="med" len="med"/>
                      <a:tailEnd type="none" w="med" len="med"/>
                    </a:lnB>
                    <a:noFill/>
                  </a:tcPr>
                </a:tc>
                <a:tc>
                  <a:txBody>
                    <a:bodyPr/>
                    <a:lstStyle/>
                    <a:p>
                      <a:pPr algn="r">
                        <a:buNone/>
                      </a:pPr>
                      <a:r>
                        <a:rPr lang="hu-HU" sz="1400" dirty="0">
                          <a:solidFill>
                            <a:srgbClr val="334155"/>
                          </a:solidFill>
                          <a:effectLst/>
                          <a:latin typeface="+mn-lt"/>
                        </a:rPr>
                        <a:t>2,561.0</a:t>
                      </a:r>
                    </a:p>
                  </a:txBody>
                  <a:tcPr marL="209550" marR="209550" marT="133350" marB="133350" anchor="ctr">
                    <a:lnL>
                      <a:noFill/>
                    </a:lnL>
                    <a:lnR>
                      <a:noFill/>
                    </a:lnR>
                    <a:lnT w="12700" cap="flat" cmpd="sng" algn="ctr">
                      <a:solidFill>
                        <a:schemeClr val="accent1">
                          <a:lumMod val="60000"/>
                          <a:lumOff val="40000"/>
                        </a:schemeClr>
                      </a:solidFill>
                      <a:prstDash val="solid"/>
                      <a:round/>
                      <a:headEnd type="none" w="med" len="med"/>
                      <a:tailEnd type="none" w="med" len="med"/>
                    </a:lnT>
                    <a:lnB w="9525" cap="flat" cmpd="sng" algn="ctr">
                      <a:solidFill>
                        <a:srgbClr val="F1F5F9"/>
                      </a:solidFill>
                      <a:prstDash val="solid"/>
                      <a:round/>
                      <a:headEnd type="none" w="med" len="med"/>
                      <a:tailEnd type="none" w="med" len="med"/>
                    </a:lnB>
                    <a:noFill/>
                  </a:tcPr>
                </a:tc>
                <a:extLst>
                  <a:ext uri="{0D108BD9-81ED-4DB2-BD59-A6C34878D82A}">
                    <a16:rowId xmlns:a16="http://schemas.microsoft.com/office/drawing/2014/main" val="3294288679"/>
                  </a:ext>
                </a:extLst>
              </a:tr>
              <a:tr h="369359">
                <a:tc>
                  <a:txBody>
                    <a:bodyPr/>
                    <a:lstStyle/>
                    <a:p>
                      <a:pPr algn="l">
                        <a:buNone/>
                      </a:pPr>
                      <a:r>
                        <a:rPr lang="hu-HU" sz="1400" b="1" dirty="0">
                          <a:solidFill>
                            <a:srgbClr val="334155"/>
                          </a:solidFill>
                          <a:effectLst/>
                          <a:latin typeface="+mn-lt"/>
                        </a:rPr>
                        <a:t>Statements</a:t>
                      </a:r>
                    </a:p>
                  </a:txBody>
                  <a:tcPr marL="209550" marR="209550" marT="133350" marB="133350" anchor="ctr">
                    <a:lnL>
                      <a:noFill/>
                    </a:lnL>
                    <a:lnR>
                      <a:noFill/>
                    </a:lnR>
                    <a:lnT w="9525" cap="flat" cmpd="sng" algn="ctr">
                      <a:solidFill>
                        <a:srgbClr val="F1F5F9"/>
                      </a:solidFill>
                      <a:prstDash val="solid"/>
                      <a:round/>
                      <a:headEnd type="none" w="med" len="med"/>
                      <a:tailEnd type="none" w="med" len="med"/>
                    </a:lnT>
                    <a:lnB w="9525" cap="flat" cmpd="sng" algn="ctr">
                      <a:solidFill>
                        <a:srgbClr val="F1F5F9"/>
                      </a:solidFill>
                      <a:prstDash val="solid"/>
                      <a:round/>
                      <a:headEnd type="none" w="med" len="med"/>
                      <a:tailEnd type="none" w="med" len="med"/>
                    </a:lnB>
                    <a:solidFill>
                      <a:srgbClr val="F0F9FF"/>
                    </a:solidFill>
                  </a:tcPr>
                </a:tc>
                <a:tc>
                  <a:txBody>
                    <a:bodyPr/>
                    <a:lstStyle/>
                    <a:p>
                      <a:pPr algn="r">
                        <a:buNone/>
                      </a:pPr>
                      <a:r>
                        <a:rPr lang="hu-HU" sz="1400" b="1" dirty="0">
                          <a:solidFill>
                            <a:srgbClr val="1E40AF"/>
                          </a:solidFill>
                          <a:effectLst/>
                          <a:latin typeface="+mn-lt"/>
                        </a:rPr>
                        <a:t>1,321.20</a:t>
                      </a:r>
                    </a:p>
                  </a:txBody>
                  <a:tcPr marL="209550" marR="209550" marT="133350" marB="133350" anchor="ctr">
                    <a:lnL>
                      <a:noFill/>
                    </a:lnL>
                    <a:lnR>
                      <a:noFill/>
                    </a:lnR>
                    <a:lnT w="9525" cap="flat" cmpd="sng" algn="ctr">
                      <a:solidFill>
                        <a:srgbClr val="F1F5F9"/>
                      </a:solidFill>
                      <a:prstDash val="solid"/>
                      <a:round/>
                      <a:headEnd type="none" w="med" len="med"/>
                      <a:tailEnd type="none" w="med" len="med"/>
                    </a:lnT>
                    <a:lnB w="9525" cap="flat" cmpd="sng" algn="ctr">
                      <a:solidFill>
                        <a:srgbClr val="F1F5F9"/>
                      </a:solidFill>
                      <a:prstDash val="solid"/>
                      <a:round/>
                      <a:headEnd type="none" w="med" len="med"/>
                      <a:tailEnd type="none" w="med" len="med"/>
                    </a:lnB>
                    <a:solidFill>
                      <a:srgbClr val="F0F9FF"/>
                    </a:solidFill>
                  </a:tcPr>
                </a:tc>
                <a:tc>
                  <a:txBody>
                    <a:bodyPr/>
                    <a:lstStyle/>
                    <a:p>
                      <a:pPr algn="r">
                        <a:buNone/>
                      </a:pPr>
                      <a:r>
                        <a:rPr lang="hu-HU" sz="1400" dirty="0">
                          <a:solidFill>
                            <a:srgbClr val="334155"/>
                          </a:solidFill>
                          <a:effectLst/>
                          <a:latin typeface="+mn-lt"/>
                        </a:rPr>
                        <a:t>1,068.0</a:t>
                      </a:r>
                    </a:p>
                  </a:txBody>
                  <a:tcPr marL="209550" marR="209550" marT="133350" marB="133350" anchor="ctr">
                    <a:lnL>
                      <a:noFill/>
                    </a:lnL>
                    <a:lnR>
                      <a:noFill/>
                    </a:lnR>
                    <a:lnT w="9525" cap="flat" cmpd="sng" algn="ctr">
                      <a:solidFill>
                        <a:srgbClr val="F1F5F9"/>
                      </a:solidFill>
                      <a:prstDash val="solid"/>
                      <a:round/>
                      <a:headEnd type="none" w="med" len="med"/>
                      <a:tailEnd type="none" w="med" len="med"/>
                    </a:lnT>
                    <a:lnB w="9525" cap="flat" cmpd="sng" algn="ctr">
                      <a:solidFill>
                        <a:srgbClr val="F1F5F9"/>
                      </a:solidFill>
                      <a:prstDash val="solid"/>
                      <a:round/>
                      <a:headEnd type="none" w="med" len="med"/>
                      <a:tailEnd type="none" w="med" len="med"/>
                    </a:lnB>
                    <a:solidFill>
                      <a:srgbClr val="F0F9FF"/>
                    </a:solidFill>
                  </a:tcPr>
                </a:tc>
                <a:tc>
                  <a:txBody>
                    <a:bodyPr/>
                    <a:lstStyle/>
                    <a:p>
                      <a:pPr algn="r">
                        <a:buNone/>
                      </a:pPr>
                      <a:r>
                        <a:rPr lang="hu-HU" sz="1400" b="1" dirty="0">
                          <a:solidFill>
                            <a:srgbClr val="334155"/>
                          </a:solidFill>
                          <a:effectLst/>
                          <a:latin typeface="+mn-lt"/>
                        </a:rPr>
                        <a:t>7,543.92</a:t>
                      </a:r>
                    </a:p>
                  </a:txBody>
                  <a:tcPr marL="209550" marR="209550" marT="133350" marB="133350" anchor="ctr">
                    <a:lnL>
                      <a:noFill/>
                    </a:lnL>
                    <a:lnR>
                      <a:noFill/>
                    </a:lnR>
                    <a:lnT w="9525" cap="flat" cmpd="sng" algn="ctr">
                      <a:solidFill>
                        <a:srgbClr val="F1F5F9"/>
                      </a:solidFill>
                      <a:prstDash val="solid"/>
                      <a:round/>
                      <a:headEnd type="none" w="med" len="med"/>
                      <a:tailEnd type="none" w="med" len="med"/>
                    </a:lnT>
                    <a:lnB w="9525" cap="flat" cmpd="sng" algn="ctr">
                      <a:solidFill>
                        <a:srgbClr val="F1F5F9"/>
                      </a:solidFill>
                      <a:prstDash val="solid"/>
                      <a:round/>
                      <a:headEnd type="none" w="med" len="med"/>
                      <a:tailEnd type="none" w="med" len="med"/>
                    </a:lnB>
                    <a:solidFill>
                      <a:srgbClr val="F0F9FF"/>
                    </a:solidFill>
                  </a:tcPr>
                </a:tc>
                <a:tc>
                  <a:txBody>
                    <a:bodyPr/>
                    <a:lstStyle/>
                    <a:p>
                      <a:pPr algn="r">
                        <a:buNone/>
                      </a:pPr>
                      <a:r>
                        <a:rPr lang="hu-HU" sz="1400" dirty="0">
                          <a:solidFill>
                            <a:srgbClr val="334155"/>
                          </a:solidFill>
                          <a:effectLst/>
                          <a:latin typeface="+mn-lt"/>
                        </a:rPr>
                        <a:t>6,025.0</a:t>
                      </a:r>
                    </a:p>
                  </a:txBody>
                  <a:tcPr marL="209550" marR="209550" marT="133350" marB="133350" anchor="ctr">
                    <a:lnL>
                      <a:noFill/>
                    </a:lnL>
                    <a:lnR>
                      <a:noFill/>
                    </a:lnR>
                    <a:lnT w="9525" cap="flat" cmpd="sng" algn="ctr">
                      <a:solidFill>
                        <a:srgbClr val="F1F5F9"/>
                      </a:solidFill>
                      <a:prstDash val="solid"/>
                      <a:round/>
                      <a:headEnd type="none" w="med" len="med"/>
                      <a:tailEnd type="none" w="med" len="med"/>
                    </a:lnT>
                    <a:lnB w="9525" cap="flat" cmpd="sng" algn="ctr">
                      <a:solidFill>
                        <a:srgbClr val="F1F5F9"/>
                      </a:solidFill>
                      <a:prstDash val="solid"/>
                      <a:round/>
                      <a:headEnd type="none" w="med" len="med"/>
                      <a:tailEnd type="none" w="med" len="med"/>
                    </a:lnB>
                    <a:solidFill>
                      <a:srgbClr val="F0F9FF"/>
                    </a:solidFill>
                  </a:tcPr>
                </a:tc>
                <a:extLst>
                  <a:ext uri="{0D108BD9-81ED-4DB2-BD59-A6C34878D82A}">
                    <a16:rowId xmlns:a16="http://schemas.microsoft.com/office/drawing/2014/main" val="3066483349"/>
                  </a:ext>
                </a:extLst>
              </a:tr>
            </a:tbl>
          </a:graphicData>
        </a:graphic>
      </p:graphicFrame>
      <p:graphicFrame>
        <p:nvGraphicFramePr>
          <p:cNvPr id="7" name="Tartalom helye 5">
            <a:extLst>
              <a:ext uri="{FF2B5EF4-FFF2-40B4-BE49-F238E27FC236}">
                <a16:creationId xmlns:a16="http://schemas.microsoft.com/office/drawing/2014/main" id="{79B706C3-32E9-D2B2-8DEF-88515AD14FF5}"/>
              </a:ext>
            </a:extLst>
          </p:cNvPr>
          <p:cNvGraphicFramePr>
            <a:graphicFrameLocks/>
          </p:cNvGraphicFramePr>
          <p:nvPr>
            <p:extLst>
              <p:ext uri="{D42A27DB-BD31-4B8C-83A1-F6EECF244321}">
                <p14:modId xmlns:p14="http://schemas.microsoft.com/office/powerpoint/2010/main" val="1701167601"/>
              </p:ext>
            </p:extLst>
          </p:nvPr>
        </p:nvGraphicFramePr>
        <p:xfrm>
          <a:off x="1566465" y="4430657"/>
          <a:ext cx="9059069" cy="1920240"/>
        </p:xfrm>
        <a:graphic>
          <a:graphicData uri="http://schemas.openxmlformats.org/drawingml/2006/table">
            <a:tbl>
              <a:tblPr/>
              <a:tblGrid>
                <a:gridCol w="1993010">
                  <a:extLst>
                    <a:ext uri="{9D8B030D-6E8A-4147-A177-3AD203B41FA5}">
                      <a16:colId xmlns:a16="http://schemas.microsoft.com/office/drawing/2014/main" val="3916523985"/>
                    </a:ext>
                  </a:extLst>
                </a:gridCol>
                <a:gridCol w="1358781">
                  <a:extLst>
                    <a:ext uri="{9D8B030D-6E8A-4147-A177-3AD203B41FA5}">
                      <a16:colId xmlns:a16="http://schemas.microsoft.com/office/drawing/2014/main" val="3015220609"/>
                    </a:ext>
                  </a:extLst>
                </a:gridCol>
                <a:gridCol w="1358781">
                  <a:extLst>
                    <a:ext uri="{9D8B030D-6E8A-4147-A177-3AD203B41FA5}">
                      <a16:colId xmlns:a16="http://schemas.microsoft.com/office/drawing/2014/main" val="1751567548"/>
                    </a:ext>
                  </a:extLst>
                </a:gridCol>
                <a:gridCol w="1358781">
                  <a:extLst>
                    <a:ext uri="{9D8B030D-6E8A-4147-A177-3AD203B41FA5}">
                      <a16:colId xmlns:a16="http://schemas.microsoft.com/office/drawing/2014/main" val="1547150485"/>
                    </a:ext>
                  </a:extLst>
                </a:gridCol>
                <a:gridCol w="1358781">
                  <a:extLst>
                    <a:ext uri="{9D8B030D-6E8A-4147-A177-3AD203B41FA5}">
                      <a16:colId xmlns:a16="http://schemas.microsoft.com/office/drawing/2014/main" val="2751834303"/>
                    </a:ext>
                  </a:extLst>
                </a:gridCol>
                <a:gridCol w="1630935">
                  <a:extLst>
                    <a:ext uri="{9D8B030D-6E8A-4147-A177-3AD203B41FA5}">
                      <a16:colId xmlns:a16="http://schemas.microsoft.com/office/drawing/2014/main" val="1580943777"/>
                    </a:ext>
                  </a:extLst>
                </a:gridCol>
              </a:tblGrid>
              <a:tr h="426346">
                <a:tc rowSpan="2">
                  <a:txBody>
                    <a:bodyPr/>
                    <a:lstStyle/>
                    <a:p>
                      <a:pPr algn="l" fontAlgn="ctr">
                        <a:buNone/>
                      </a:pPr>
                      <a:r>
                        <a:rPr lang="hu-HU" sz="1400" b="1" cap="all" dirty="0">
                          <a:solidFill>
                            <a:schemeClr val="tx1"/>
                          </a:solidFill>
                          <a:effectLst/>
                          <a:latin typeface="+mn-lt"/>
                        </a:rPr>
                        <a:t>Dataset</a:t>
                      </a:r>
                    </a:p>
                  </a:txBody>
                  <a:tcPr marL="209550" marR="209550" marT="133350" marB="133350" anchor="ctr">
                    <a:lnL>
                      <a:noFill/>
                    </a:lnL>
                    <a:lnR>
                      <a:noFill/>
                    </a:lnR>
                    <a:lnT>
                      <a:noFill/>
                    </a:lnT>
                    <a:lnB w="12700" cap="flat" cmpd="sng" algn="ctr">
                      <a:solidFill>
                        <a:schemeClr val="accent4">
                          <a:lumMod val="75000"/>
                        </a:schemeClr>
                      </a:solidFill>
                      <a:prstDash val="solid"/>
                      <a:round/>
                      <a:headEnd type="none" w="med" len="med"/>
                      <a:tailEnd type="none" w="med" len="med"/>
                    </a:lnB>
                    <a:solidFill>
                      <a:schemeClr val="accent4">
                        <a:lumMod val="40000"/>
                        <a:lumOff val="60000"/>
                      </a:schemeClr>
                    </a:solidFill>
                  </a:tcPr>
                </a:tc>
                <a:tc gridSpan="2">
                  <a:txBody>
                    <a:bodyPr/>
                    <a:lstStyle/>
                    <a:p>
                      <a:pPr algn="ctr">
                        <a:buNone/>
                      </a:pPr>
                      <a:r>
                        <a:rPr lang="hu-HU" sz="1400" b="1" cap="all" dirty="0">
                          <a:solidFill>
                            <a:schemeClr val="tx1"/>
                          </a:solidFill>
                          <a:effectLst/>
                          <a:latin typeface="+mn-lt"/>
                        </a:rPr>
                        <a:t>CPU Time (s)</a:t>
                      </a:r>
                    </a:p>
                  </a:txBody>
                  <a:tcPr marL="209550" marR="209550" marT="133350" marB="133350" anchor="ctr">
                    <a:lnL>
                      <a:noFill/>
                    </a:lnL>
                    <a:lnR w="9525" cap="flat" cmpd="sng" algn="ctr">
                      <a:solidFill>
                        <a:srgbClr val="334155"/>
                      </a:solidFill>
                      <a:prstDash val="solid"/>
                      <a:round/>
                      <a:headEnd type="none" w="med" len="med"/>
                      <a:tailEnd type="none" w="med" len="med"/>
                    </a:lnR>
                    <a:lnT>
                      <a:noFill/>
                    </a:lnT>
                    <a:lnB w="9525" cap="flat" cmpd="sng" algn="ctr">
                      <a:solidFill>
                        <a:srgbClr val="334155"/>
                      </a:solidFill>
                      <a:prstDash val="solid"/>
                      <a:round/>
                      <a:headEnd type="none" w="med" len="med"/>
                      <a:tailEnd type="none" w="med" len="med"/>
                    </a:lnB>
                    <a:solidFill>
                      <a:schemeClr val="accent4">
                        <a:lumMod val="40000"/>
                        <a:lumOff val="60000"/>
                      </a:schemeClr>
                    </a:solidFill>
                  </a:tcPr>
                </a:tc>
                <a:tc hMerge="1">
                  <a:txBody>
                    <a:bodyPr/>
                    <a:lstStyle/>
                    <a:p>
                      <a:endParaRPr lang="hu-HU"/>
                    </a:p>
                  </a:txBody>
                  <a:tcPr/>
                </a:tc>
                <a:tc gridSpan="2">
                  <a:txBody>
                    <a:bodyPr/>
                    <a:lstStyle/>
                    <a:p>
                      <a:pPr algn="ctr">
                        <a:buNone/>
                      </a:pPr>
                      <a:r>
                        <a:rPr lang="hu-HU" sz="1400" b="1" cap="all" dirty="0">
                          <a:solidFill>
                            <a:schemeClr val="tx1"/>
                          </a:solidFill>
                          <a:effectLst/>
                          <a:latin typeface="+mn-lt"/>
                        </a:rPr>
                        <a:t>Memory (MB)</a:t>
                      </a:r>
                    </a:p>
                  </a:txBody>
                  <a:tcPr marL="209550" marR="209550" marT="133350" marB="133350" anchor="ctr">
                    <a:lnL w="9525" cap="flat" cmpd="sng" algn="ctr">
                      <a:solidFill>
                        <a:srgbClr val="334155"/>
                      </a:solidFill>
                      <a:prstDash val="solid"/>
                      <a:round/>
                      <a:headEnd type="none" w="med" len="med"/>
                      <a:tailEnd type="none" w="med" len="med"/>
                    </a:lnL>
                    <a:lnR w="9525" cap="flat" cmpd="sng" algn="ctr">
                      <a:solidFill>
                        <a:srgbClr val="334155"/>
                      </a:solidFill>
                      <a:prstDash val="solid"/>
                      <a:round/>
                      <a:headEnd type="none" w="med" len="med"/>
                      <a:tailEnd type="none" w="med" len="med"/>
                    </a:lnR>
                    <a:lnT>
                      <a:noFill/>
                    </a:lnT>
                    <a:lnB w="9525" cap="flat" cmpd="sng" algn="ctr">
                      <a:solidFill>
                        <a:srgbClr val="334155"/>
                      </a:solidFill>
                      <a:prstDash val="solid"/>
                      <a:round/>
                      <a:headEnd type="none" w="med" len="med"/>
                      <a:tailEnd type="none" w="med" len="med"/>
                    </a:lnB>
                    <a:solidFill>
                      <a:schemeClr val="accent4">
                        <a:lumMod val="40000"/>
                        <a:lumOff val="60000"/>
                      </a:schemeClr>
                    </a:solidFill>
                  </a:tcPr>
                </a:tc>
                <a:tc hMerge="1">
                  <a:txBody>
                    <a:bodyPr/>
                    <a:lstStyle/>
                    <a:p>
                      <a:endParaRPr lang="hu-HU"/>
                    </a:p>
                  </a:txBody>
                  <a:tcPr/>
                </a:tc>
                <a:tc rowSpan="2">
                  <a:txBody>
                    <a:bodyPr/>
                    <a:lstStyle/>
                    <a:p>
                      <a:pPr algn="ctr" fontAlgn="ctr">
                        <a:buNone/>
                      </a:pPr>
                      <a:r>
                        <a:rPr lang="hu-HU" sz="1400" b="1" cap="all" dirty="0">
                          <a:solidFill>
                            <a:schemeClr val="tx1"/>
                          </a:solidFill>
                          <a:effectLst/>
                          <a:latin typeface="+mn-lt"/>
                        </a:rPr>
                        <a:t>Success (%)</a:t>
                      </a:r>
                    </a:p>
                  </a:txBody>
                  <a:tcPr marL="209550" marR="209550" marT="133350" marB="133350" anchor="ctr">
                    <a:lnL w="9525" cap="flat" cmpd="sng" algn="ctr">
                      <a:solidFill>
                        <a:srgbClr val="334155"/>
                      </a:solidFill>
                      <a:prstDash val="solid"/>
                      <a:round/>
                      <a:headEnd type="none" w="med" len="med"/>
                      <a:tailEnd type="none" w="med" len="med"/>
                    </a:lnL>
                    <a:lnR>
                      <a:noFill/>
                    </a:lnR>
                    <a:lnT>
                      <a:noFill/>
                    </a:lnT>
                    <a:lnB w="12700" cap="flat" cmpd="sng" algn="ctr">
                      <a:solidFill>
                        <a:schemeClr val="accent4">
                          <a:lumMod val="75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4247187275"/>
                  </a:ext>
                </a:extLst>
              </a:tr>
              <a:tr h="426346">
                <a:tc vMerge="1">
                  <a:txBody>
                    <a:bodyPr/>
                    <a:lstStyle/>
                    <a:p>
                      <a:endParaRPr lang="hu-HU"/>
                    </a:p>
                  </a:txBody>
                  <a:tcPr/>
                </a:tc>
                <a:tc>
                  <a:txBody>
                    <a:bodyPr/>
                    <a:lstStyle/>
                    <a:p>
                      <a:pPr algn="l">
                        <a:buNone/>
                      </a:pPr>
                      <a:r>
                        <a:rPr lang="hu-HU" sz="1400" b="1" cap="all" dirty="0">
                          <a:solidFill>
                            <a:schemeClr val="tx1"/>
                          </a:solidFill>
                          <a:effectLst/>
                          <a:latin typeface="+mn-lt"/>
                        </a:rPr>
                        <a:t>Avg</a:t>
                      </a:r>
                    </a:p>
                  </a:txBody>
                  <a:tcPr marL="209550" marR="209550" marT="133350" marB="133350" anchor="ctr">
                    <a:lnL>
                      <a:noFill/>
                    </a:lnL>
                    <a:lnR>
                      <a:noFill/>
                    </a:lnR>
                    <a:lnT w="9525" cap="flat" cmpd="sng" algn="ctr">
                      <a:solidFill>
                        <a:srgbClr val="334155"/>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chemeClr val="accent4">
                        <a:lumMod val="20000"/>
                        <a:lumOff val="80000"/>
                      </a:schemeClr>
                    </a:solidFill>
                  </a:tcPr>
                </a:tc>
                <a:tc>
                  <a:txBody>
                    <a:bodyPr/>
                    <a:lstStyle/>
                    <a:p>
                      <a:pPr algn="r">
                        <a:buNone/>
                      </a:pPr>
                      <a:r>
                        <a:rPr lang="hu-HU" sz="1400" b="1" cap="all" dirty="0">
                          <a:solidFill>
                            <a:schemeClr val="tx1"/>
                          </a:solidFill>
                          <a:effectLst/>
                          <a:latin typeface="+mn-lt"/>
                        </a:rPr>
                        <a:t>Median</a:t>
                      </a:r>
                    </a:p>
                  </a:txBody>
                  <a:tcPr marL="209550" marR="209550" marT="133350" marB="133350" anchor="ctr">
                    <a:lnL>
                      <a:noFill/>
                    </a:lnL>
                    <a:lnR w="9525" cap="flat" cmpd="sng" algn="ctr">
                      <a:solidFill>
                        <a:srgbClr val="334155"/>
                      </a:solidFill>
                      <a:prstDash val="solid"/>
                      <a:round/>
                      <a:headEnd type="none" w="med" len="med"/>
                      <a:tailEnd type="none" w="med" len="med"/>
                    </a:lnR>
                    <a:lnT w="9525" cap="flat" cmpd="sng" algn="ctr">
                      <a:solidFill>
                        <a:srgbClr val="334155"/>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chemeClr val="accent4">
                        <a:lumMod val="20000"/>
                        <a:lumOff val="80000"/>
                      </a:schemeClr>
                    </a:solidFill>
                  </a:tcPr>
                </a:tc>
                <a:tc>
                  <a:txBody>
                    <a:bodyPr/>
                    <a:lstStyle/>
                    <a:p>
                      <a:pPr algn="r">
                        <a:buNone/>
                      </a:pPr>
                      <a:r>
                        <a:rPr lang="hu-HU" sz="1400" b="1" cap="all" dirty="0">
                          <a:solidFill>
                            <a:schemeClr val="tx1"/>
                          </a:solidFill>
                          <a:effectLst/>
                          <a:latin typeface="+mn-lt"/>
                        </a:rPr>
                        <a:t>Avg</a:t>
                      </a:r>
                    </a:p>
                  </a:txBody>
                  <a:tcPr marL="209550" marR="209550" marT="133350" marB="133350" anchor="ctr">
                    <a:lnL w="9525" cap="flat" cmpd="sng" algn="ctr">
                      <a:solidFill>
                        <a:srgbClr val="334155"/>
                      </a:solidFill>
                      <a:prstDash val="solid"/>
                      <a:round/>
                      <a:headEnd type="none" w="med" len="med"/>
                      <a:tailEnd type="none" w="med" len="med"/>
                    </a:lnL>
                    <a:lnR>
                      <a:noFill/>
                    </a:lnR>
                    <a:lnT w="9525" cap="flat" cmpd="sng" algn="ctr">
                      <a:solidFill>
                        <a:srgbClr val="334155"/>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chemeClr val="accent4">
                        <a:lumMod val="20000"/>
                        <a:lumOff val="80000"/>
                      </a:schemeClr>
                    </a:solidFill>
                  </a:tcPr>
                </a:tc>
                <a:tc>
                  <a:txBody>
                    <a:bodyPr/>
                    <a:lstStyle/>
                    <a:p>
                      <a:pPr algn="r">
                        <a:buNone/>
                      </a:pPr>
                      <a:r>
                        <a:rPr lang="hu-HU" sz="1400" b="1" cap="all" dirty="0">
                          <a:solidFill>
                            <a:schemeClr val="tx1"/>
                          </a:solidFill>
                          <a:effectLst/>
                          <a:latin typeface="+mn-lt"/>
                        </a:rPr>
                        <a:t>Median</a:t>
                      </a:r>
                    </a:p>
                  </a:txBody>
                  <a:tcPr marL="209550" marR="209550" marT="133350" marB="133350" anchor="ctr">
                    <a:lnL>
                      <a:noFill/>
                    </a:lnL>
                    <a:lnR w="9525" cap="flat" cmpd="sng" algn="ctr">
                      <a:solidFill>
                        <a:srgbClr val="334155"/>
                      </a:solidFill>
                      <a:prstDash val="solid"/>
                      <a:round/>
                      <a:headEnd type="none" w="med" len="med"/>
                      <a:tailEnd type="none" w="med" len="med"/>
                    </a:lnR>
                    <a:lnT w="9525" cap="flat" cmpd="sng" algn="ctr">
                      <a:solidFill>
                        <a:srgbClr val="334155"/>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chemeClr val="accent4">
                        <a:lumMod val="20000"/>
                        <a:lumOff val="80000"/>
                      </a:schemeClr>
                    </a:solidFill>
                  </a:tcPr>
                </a:tc>
                <a:tc vMerge="1">
                  <a:txBody>
                    <a:bodyPr/>
                    <a:lstStyle/>
                    <a:p>
                      <a:endParaRPr lang="hu-HU"/>
                    </a:p>
                  </a:txBody>
                  <a:tcPr/>
                </a:tc>
                <a:extLst>
                  <a:ext uri="{0D108BD9-81ED-4DB2-BD59-A6C34878D82A}">
                    <a16:rowId xmlns:a16="http://schemas.microsoft.com/office/drawing/2014/main" val="3945137789"/>
                  </a:ext>
                </a:extLst>
              </a:tr>
              <a:tr h="426346">
                <a:tc>
                  <a:txBody>
                    <a:bodyPr/>
                    <a:lstStyle/>
                    <a:p>
                      <a:pPr algn="l">
                        <a:buNone/>
                      </a:pPr>
                      <a:r>
                        <a:rPr lang="hu-HU" sz="1400" b="1" dirty="0">
                          <a:solidFill>
                            <a:srgbClr val="334155"/>
                          </a:solidFill>
                          <a:effectLst/>
                          <a:latin typeface="+mn-lt"/>
                        </a:rPr>
                        <a:t>C2CFA</a:t>
                      </a:r>
                    </a:p>
                  </a:txBody>
                  <a:tcPr marL="209550" marR="209550" marT="133350" marB="133350" anchor="ctr">
                    <a:lnL>
                      <a:noFill/>
                    </a:lnL>
                    <a:lnR>
                      <a:noFill/>
                    </a:lnR>
                    <a:lnT w="12700" cap="flat" cmpd="sng" algn="ctr">
                      <a:solidFill>
                        <a:schemeClr val="accent4">
                          <a:lumMod val="75000"/>
                        </a:schemeClr>
                      </a:solidFill>
                      <a:prstDash val="solid"/>
                      <a:round/>
                      <a:headEnd type="none" w="med" len="med"/>
                      <a:tailEnd type="none" w="med" len="med"/>
                    </a:lnT>
                    <a:lnB w="9525" cap="flat" cmpd="sng" algn="ctr">
                      <a:solidFill>
                        <a:srgbClr val="F1F5F9"/>
                      </a:solidFill>
                      <a:prstDash val="solid"/>
                      <a:round/>
                      <a:headEnd type="none" w="med" len="med"/>
                      <a:tailEnd type="none" w="med" len="med"/>
                    </a:lnB>
                    <a:solidFill>
                      <a:srgbClr val="FFF7EF"/>
                    </a:solidFill>
                  </a:tcPr>
                </a:tc>
                <a:tc>
                  <a:txBody>
                    <a:bodyPr/>
                    <a:lstStyle/>
                    <a:p>
                      <a:pPr algn="r">
                        <a:buNone/>
                      </a:pPr>
                      <a:r>
                        <a:rPr lang="hu-HU" sz="1400" dirty="0">
                          <a:solidFill>
                            <a:srgbClr val="334155"/>
                          </a:solidFill>
                          <a:effectLst/>
                          <a:latin typeface="+mn-lt"/>
                        </a:rPr>
                        <a:t>141.02</a:t>
                      </a:r>
                    </a:p>
                  </a:txBody>
                  <a:tcPr marL="209550" marR="209550" marT="133350" marB="133350" anchor="ctr">
                    <a:lnL>
                      <a:noFill/>
                    </a:lnL>
                    <a:lnR>
                      <a:noFill/>
                    </a:lnR>
                    <a:lnT w="12700" cap="flat" cmpd="sng" algn="ctr">
                      <a:solidFill>
                        <a:schemeClr val="accent4">
                          <a:lumMod val="75000"/>
                        </a:schemeClr>
                      </a:solidFill>
                      <a:prstDash val="solid"/>
                      <a:round/>
                      <a:headEnd type="none" w="med" len="med"/>
                      <a:tailEnd type="none" w="med" len="med"/>
                    </a:lnT>
                    <a:lnB w="9525" cap="flat" cmpd="sng" algn="ctr">
                      <a:solidFill>
                        <a:srgbClr val="F1F5F9"/>
                      </a:solidFill>
                      <a:prstDash val="solid"/>
                      <a:round/>
                      <a:headEnd type="none" w="med" len="med"/>
                      <a:tailEnd type="none" w="med" len="med"/>
                    </a:lnB>
                    <a:solidFill>
                      <a:srgbClr val="FFF7EF"/>
                    </a:solidFill>
                  </a:tcPr>
                </a:tc>
                <a:tc>
                  <a:txBody>
                    <a:bodyPr/>
                    <a:lstStyle/>
                    <a:p>
                      <a:pPr algn="r">
                        <a:buNone/>
                      </a:pPr>
                      <a:r>
                        <a:rPr lang="hu-HU" sz="1400" dirty="0">
                          <a:solidFill>
                            <a:srgbClr val="334155"/>
                          </a:solidFill>
                          <a:effectLst/>
                          <a:latin typeface="+mn-lt"/>
                        </a:rPr>
                        <a:t>54.89</a:t>
                      </a:r>
                    </a:p>
                  </a:txBody>
                  <a:tcPr marL="209550" marR="209550" marT="133350" marB="133350" anchor="ctr">
                    <a:lnL>
                      <a:noFill/>
                    </a:lnL>
                    <a:lnR>
                      <a:noFill/>
                    </a:lnR>
                    <a:lnT w="12700" cap="flat" cmpd="sng" algn="ctr">
                      <a:solidFill>
                        <a:schemeClr val="accent4">
                          <a:lumMod val="75000"/>
                        </a:schemeClr>
                      </a:solidFill>
                      <a:prstDash val="solid"/>
                      <a:round/>
                      <a:headEnd type="none" w="med" len="med"/>
                      <a:tailEnd type="none" w="med" len="med"/>
                    </a:lnT>
                    <a:lnB w="9525" cap="flat" cmpd="sng" algn="ctr">
                      <a:solidFill>
                        <a:srgbClr val="F1F5F9"/>
                      </a:solidFill>
                      <a:prstDash val="solid"/>
                      <a:round/>
                      <a:headEnd type="none" w="med" len="med"/>
                      <a:tailEnd type="none" w="med" len="med"/>
                    </a:lnB>
                    <a:solidFill>
                      <a:srgbClr val="FFF7EF"/>
                    </a:solidFill>
                  </a:tcPr>
                </a:tc>
                <a:tc>
                  <a:txBody>
                    <a:bodyPr/>
                    <a:lstStyle/>
                    <a:p>
                      <a:pPr algn="r">
                        <a:buNone/>
                      </a:pPr>
                      <a:r>
                        <a:rPr lang="hu-HU" sz="1400" dirty="0">
                          <a:solidFill>
                            <a:srgbClr val="334155"/>
                          </a:solidFill>
                          <a:effectLst/>
                          <a:latin typeface="+mn-lt"/>
                        </a:rPr>
                        <a:t>1,878.00</a:t>
                      </a:r>
                    </a:p>
                  </a:txBody>
                  <a:tcPr marL="209550" marR="209550" marT="133350" marB="133350" anchor="ctr">
                    <a:lnL>
                      <a:noFill/>
                    </a:lnL>
                    <a:lnR>
                      <a:noFill/>
                    </a:lnR>
                    <a:lnT w="12700" cap="flat" cmpd="sng" algn="ctr">
                      <a:solidFill>
                        <a:schemeClr val="accent4">
                          <a:lumMod val="75000"/>
                        </a:schemeClr>
                      </a:solidFill>
                      <a:prstDash val="solid"/>
                      <a:round/>
                      <a:headEnd type="none" w="med" len="med"/>
                      <a:tailEnd type="none" w="med" len="med"/>
                    </a:lnT>
                    <a:lnB w="9525" cap="flat" cmpd="sng" algn="ctr">
                      <a:solidFill>
                        <a:srgbClr val="F1F5F9"/>
                      </a:solidFill>
                      <a:prstDash val="solid"/>
                      <a:round/>
                      <a:headEnd type="none" w="med" len="med"/>
                      <a:tailEnd type="none" w="med" len="med"/>
                    </a:lnB>
                    <a:solidFill>
                      <a:srgbClr val="FFF7EF"/>
                    </a:solidFill>
                  </a:tcPr>
                </a:tc>
                <a:tc>
                  <a:txBody>
                    <a:bodyPr/>
                    <a:lstStyle/>
                    <a:p>
                      <a:pPr algn="r">
                        <a:buNone/>
                      </a:pPr>
                      <a:r>
                        <a:rPr lang="hu-HU" sz="1400" dirty="0">
                          <a:solidFill>
                            <a:srgbClr val="334155"/>
                          </a:solidFill>
                          <a:effectLst/>
                          <a:latin typeface="+mn-lt"/>
                        </a:rPr>
                        <a:t>984.34</a:t>
                      </a:r>
                    </a:p>
                  </a:txBody>
                  <a:tcPr marL="209550" marR="209550" marT="133350" marB="133350" anchor="ctr">
                    <a:lnL>
                      <a:noFill/>
                    </a:lnL>
                    <a:lnR>
                      <a:noFill/>
                    </a:lnR>
                    <a:lnT w="12700" cap="flat" cmpd="sng" algn="ctr">
                      <a:solidFill>
                        <a:schemeClr val="accent4">
                          <a:lumMod val="75000"/>
                        </a:schemeClr>
                      </a:solidFill>
                      <a:prstDash val="solid"/>
                      <a:round/>
                      <a:headEnd type="none" w="med" len="med"/>
                      <a:tailEnd type="none" w="med" len="med"/>
                    </a:lnT>
                    <a:lnB w="9525" cap="flat" cmpd="sng" algn="ctr">
                      <a:solidFill>
                        <a:srgbClr val="F1F5F9"/>
                      </a:solidFill>
                      <a:prstDash val="solid"/>
                      <a:round/>
                      <a:headEnd type="none" w="med" len="med"/>
                      <a:tailEnd type="none" w="med" len="med"/>
                    </a:lnB>
                    <a:solidFill>
                      <a:srgbClr val="FFF7EF"/>
                    </a:solidFill>
                  </a:tcPr>
                </a:tc>
                <a:tc>
                  <a:txBody>
                    <a:bodyPr/>
                    <a:lstStyle/>
                    <a:p>
                      <a:pPr algn="r">
                        <a:buNone/>
                      </a:pPr>
                      <a:r>
                        <a:rPr lang="hu-HU" sz="1400" b="1" dirty="0">
                          <a:solidFill>
                            <a:srgbClr val="B45309"/>
                          </a:solidFill>
                          <a:effectLst/>
                          <a:latin typeface="+mn-lt"/>
                        </a:rPr>
                        <a:t>75.43%</a:t>
                      </a:r>
                      <a:endParaRPr lang="hu-HU" sz="1400" b="1" dirty="0">
                        <a:solidFill>
                          <a:srgbClr val="334155"/>
                        </a:solidFill>
                        <a:effectLst/>
                        <a:latin typeface="+mn-lt"/>
                      </a:endParaRPr>
                    </a:p>
                  </a:txBody>
                  <a:tcPr marL="209550" marR="209550" marT="133350" marB="133350" anchor="ctr">
                    <a:lnL>
                      <a:noFill/>
                    </a:lnL>
                    <a:lnR>
                      <a:noFill/>
                    </a:lnR>
                    <a:lnT w="12700" cap="flat" cmpd="sng" algn="ctr">
                      <a:solidFill>
                        <a:schemeClr val="accent4">
                          <a:lumMod val="75000"/>
                        </a:schemeClr>
                      </a:solidFill>
                      <a:prstDash val="solid"/>
                      <a:round/>
                      <a:headEnd type="none" w="med" len="med"/>
                      <a:tailEnd type="none" w="med" len="med"/>
                    </a:lnT>
                    <a:lnB w="9525" cap="flat" cmpd="sng" algn="ctr">
                      <a:solidFill>
                        <a:srgbClr val="F1F5F9"/>
                      </a:solidFill>
                      <a:prstDash val="solid"/>
                      <a:round/>
                      <a:headEnd type="none" w="med" len="med"/>
                      <a:tailEnd type="none" w="med" len="med"/>
                    </a:lnB>
                    <a:solidFill>
                      <a:srgbClr val="FFF7EF"/>
                    </a:solidFill>
                  </a:tcPr>
                </a:tc>
                <a:extLst>
                  <a:ext uri="{0D108BD9-81ED-4DB2-BD59-A6C34878D82A}">
                    <a16:rowId xmlns:a16="http://schemas.microsoft.com/office/drawing/2014/main" val="3235507814"/>
                  </a:ext>
                </a:extLst>
              </a:tr>
              <a:tr h="426346">
                <a:tc>
                  <a:txBody>
                    <a:bodyPr/>
                    <a:lstStyle/>
                    <a:p>
                      <a:pPr algn="l">
                        <a:buNone/>
                      </a:pPr>
                      <a:r>
                        <a:rPr lang="hu-HU" sz="1400" b="1" dirty="0">
                          <a:solidFill>
                            <a:srgbClr val="334155"/>
                          </a:solidFill>
                          <a:effectLst/>
                          <a:latin typeface="+mn-lt"/>
                        </a:rPr>
                        <a:t>BTOR2CFA</a:t>
                      </a:r>
                    </a:p>
                  </a:txBody>
                  <a:tcPr marL="209550" marR="209550" marT="133350" marB="133350" anchor="ctr">
                    <a:lnL>
                      <a:noFill/>
                    </a:lnL>
                    <a:lnR>
                      <a:noFill/>
                    </a:lnR>
                    <a:lnT w="9525" cap="flat" cmpd="sng" algn="ctr">
                      <a:solidFill>
                        <a:srgbClr val="F1F5F9"/>
                      </a:solidFill>
                      <a:prstDash val="solid"/>
                      <a:round/>
                      <a:headEnd type="none" w="med" len="med"/>
                      <a:tailEnd type="none" w="med" len="med"/>
                    </a:lnT>
                    <a:lnB w="9525" cap="flat" cmpd="sng" algn="ctr">
                      <a:solidFill>
                        <a:srgbClr val="F1F5F9"/>
                      </a:solidFill>
                      <a:prstDash val="solid"/>
                      <a:round/>
                      <a:headEnd type="none" w="med" len="med"/>
                      <a:tailEnd type="none" w="med" len="med"/>
                    </a:lnB>
                    <a:solidFill>
                      <a:srgbClr val="FEEEDE"/>
                    </a:solidFill>
                  </a:tcPr>
                </a:tc>
                <a:tc>
                  <a:txBody>
                    <a:bodyPr/>
                    <a:lstStyle/>
                    <a:p>
                      <a:pPr algn="r">
                        <a:buNone/>
                      </a:pPr>
                      <a:r>
                        <a:rPr lang="hu-HU" sz="1400" b="1" dirty="0">
                          <a:solidFill>
                            <a:srgbClr val="1E40AF"/>
                          </a:solidFill>
                          <a:effectLst/>
                          <a:latin typeface="+mn-lt"/>
                        </a:rPr>
                        <a:t>22.42</a:t>
                      </a:r>
                    </a:p>
                  </a:txBody>
                  <a:tcPr marL="209550" marR="209550" marT="133350" marB="133350" anchor="ctr">
                    <a:lnL>
                      <a:noFill/>
                    </a:lnL>
                    <a:lnR>
                      <a:noFill/>
                    </a:lnR>
                    <a:lnT w="9525" cap="flat" cmpd="sng" algn="ctr">
                      <a:solidFill>
                        <a:srgbClr val="F1F5F9"/>
                      </a:solidFill>
                      <a:prstDash val="solid"/>
                      <a:round/>
                      <a:headEnd type="none" w="med" len="med"/>
                      <a:tailEnd type="none" w="med" len="med"/>
                    </a:lnT>
                    <a:lnB w="9525" cap="flat" cmpd="sng" algn="ctr">
                      <a:solidFill>
                        <a:srgbClr val="F1F5F9"/>
                      </a:solidFill>
                      <a:prstDash val="solid"/>
                      <a:round/>
                      <a:headEnd type="none" w="med" len="med"/>
                      <a:tailEnd type="none" w="med" len="med"/>
                    </a:lnB>
                    <a:solidFill>
                      <a:srgbClr val="FEEEDE"/>
                    </a:solidFill>
                  </a:tcPr>
                </a:tc>
                <a:tc>
                  <a:txBody>
                    <a:bodyPr/>
                    <a:lstStyle/>
                    <a:p>
                      <a:pPr algn="r">
                        <a:buNone/>
                      </a:pPr>
                      <a:r>
                        <a:rPr lang="hu-HU" sz="1400" b="1" dirty="0">
                          <a:solidFill>
                            <a:srgbClr val="1E40AF"/>
                          </a:solidFill>
                          <a:effectLst/>
                          <a:latin typeface="+mn-lt"/>
                        </a:rPr>
                        <a:t>10.46</a:t>
                      </a:r>
                    </a:p>
                  </a:txBody>
                  <a:tcPr marL="209550" marR="209550" marT="133350" marB="133350" anchor="ctr">
                    <a:lnL>
                      <a:noFill/>
                    </a:lnL>
                    <a:lnR>
                      <a:noFill/>
                    </a:lnR>
                    <a:lnT w="9525" cap="flat" cmpd="sng" algn="ctr">
                      <a:solidFill>
                        <a:srgbClr val="F1F5F9"/>
                      </a:solidFill>
                      <a:prstDash val="solid"/>
                      <a:round/>
                      <a:headEnd type="none" w="med" len="med"/>
                      <a:tailEnd type="none" w="med" len="med"/>
                    </a:lnT>
                    <a:lnB w="9525" cap="flat" cmpd="sng" algn="ctr">
                      <a:solidFill>
                        <a:srgbClr val="F1F5F9"/>
                      </a:solidFill>
                      <a:prstDash val="solid"/>
                      <a:round/>
                      <a:headEnd type="none" w="med" len="med"/>
                      <a:tailEnd type="none" w="med" len="med"/>
                    </a:lnB>
                    <a:solidFill>
                      <a:srgbClr val="FEEEDE"/>
                    </a:solidFill>
                  </a:tcPr>
                </a:tc>
                <a:tc>
                  <a:txBody>
                    <a:bodyPr/>
                    <a:lstStyle/>
                    <a:p>
                      <a:pPr algn="r">
                        <a:buNone/>
                      </a:pPr>
                      <a:r>
                        <a:rPr lang="hu-HU" sz="1400" b="1" dirty="0">
                          <a:solidFill>
                            <a:srgbClr val="1E40AF"/>
                          </a:solidFill>
                          <a:effectLst/>
                          <a:latin typeface="+mn-lt"/>
                        </a:rPr>
                        <a:t>461.02</a:t>
                      </a:r>
                    </a:p>
                  </a:txBody>
                  <a:tcPr marL="209550" marR="209550" marT="133350" marB="133350" anchor="ctr">
                    <a:lnL>
                      <a:noFill/>
                    </a:lnL>
                    <a:lnR>
                      <a:noFill/>
                    </a:lnR>
                    <a:lnT w="9525" cap="flat" cmpd="sng" algn="ctr">
                      <a:solidFill>
                        <a:srgbClr val="F1F5F9"/>
                      </a:solidFill>
                      <a:prstDash val="solid"/>
                      <a:round/>
                      <a:headEnd type="none" w="med" len="med"/>
                      <a:tailEnd type="none" w="med" len="med"/>
                    </a:lnT>
                    <a:lnB w="9525" cap="flat" cmpd="sng" algn="ctr">
                      <a:solidFill>
                        <a:srgbClr val="F1F5F9"/>
                      </a:solidFill>
                      <a:prstDash val="solid"/>
                      <a:round/>
                      <a:headEnd type="none" w="med" len="med"/>
                      <a:tailEnd type="none" w="med" len="med"/>
                    </a:lnB>
                    <a:solidFill>
                      <a:srgbClr val="FEEEDE"/>
                    </a:solidFill>
                  </a:tcPr>
                </a:tc>
                <a:tc>
                  <a:txBody>
                    <a:bodyPr/>
                    <a:lstStyle/>
                    <a:p>
                      <a:pPr algn="r">
                        <a:buNone/>
                      </a:pPr>
                      <a:r>
                        <a:rPr lang="hu-HU" sz="1400" b="1" dirty="0">
                          <a:solidFill>
                            <a:srgbClr val="1E40AF"/>
                          </a:solidFill>
                          <a:effectLst/>
                          <a:latin typeface="+mn-lt"/>
                        </a:rPr>
                        <a:t>316.43</a:t>
                      </a:r>
                    </a:p>
                  </a:txBody>
                  <a:tcPr marL="209550" marR="209550" marT="133350" marB="133350" anchor="ctr">
                    <a:lnL>
                      <a:noFill/>
                    </a:lnL>
                    <a:lnR>
                      <a:noFill/>
                    </a:lnR>
                    <a:lnT w="9525" cap="flat" cmpd="sng" algn="ctr">
                      <a:solidFill>
                        <a:srgbClr val="F1F5F9"/>
                      </a:solidFill>
                      <a:prstDash val="solid"/>
                      <a:round/>
                      <a:headEnd type="none" w="med" len="med"/>
                      <a:tailEnd type="none" w="med" len="med"/>
                    </a:lnT>
                    <a:lnB w="9525" cap="flat" cmpd="sng" algn="ctr">
                      <a:solidFill>
                        <a:srgbClr val="F1F5F9"/>
                      </a:solidFill>
                      <a:prstDash val="solid"/>
                      <a:round/>
                      <a:headEnd type="none" w="med" len="med"/>
                      <a:tailEnd type="none" w="med" len="med"/>
                    </a:lnB>
                    <a:solidFill>
                      <a:srgbClr val="FEEEDE"/>
                    </a:solidFill>
                  </a:tcPr>
                </a:tc>
                <a:tc>
                  <a:txBody>
                    <a:bodyPr/>
                    <a:lstStyle/>
                    <a:p>
                      <a:pPr algn="r">
                        <a:buNone/>
                      </a:pPr>
                      <a:r>
                        <a:rPr lang="hu-HU" sz="1400" b="1" dirty="0">
                          <a:solidFill>
                            <a:srgbClr val="15803D"/>
                          </a:solidFill>
                          <a:effectLst/>
                          <a:latin typeface="+mn-lt"/>
                        </a:rPr>
                        <a:t>98.71%</a:t>
                      </a:r>
                      <a:endParaRPr lang="hu-HU" sz="1400" b="1" dirty="0">
                        <a:solidFill>
                          <a:srgbClr val="334155"/>
                        </a:solidFill>
                        <a:effectLst/>
                        <a:latin typeface="+mn-lt"/>
                      </a:endParaRPr>
                    </a:p>
                  </a:txBody>
                  <a:tcPr marL="209550" marR="209550" marT="133350" marB="133350" anchor="ctr">
                    <a:lnL>
                      <a:noFill/>
                    </a:lnL>
                    <a:lnR>
                      <a:noFill/>
                    </a:lnR>
                    <a:lnT w="9525" cap="flat" cmpd="sng" algn="ctr">
                      <a:solidFill>
                        <a:srgbClr val="F1F5F9"/>
                      </a:solidFill>
                      <a:prstDash val="solid"/>
                      <a:round/>
                      <a:headEnd type="none" w="med" len="med"/>
                      <a:tailEnd type="none" w="med" len="med"/>
                    </a:lnT>
                    <a:lnB w="9525" cap="flat" cmpd="sng" algn="ctr">
                      <a:solidFill>
                        <a:srgbClr val="F1F5F9"/>
                      </a:solidFill>
                      <a:prstDash val="solid"/>
                      <a:round/>
                      <a:headEnd type="none" w="med" len="med"/>
                      <a:tailEnd type="none" w="med" len="med"/>
                    </a:lnB>
                    <a:solidFill>
                      <a:srgbClr val="FEEEDE"/>
                    </a:solidFill>
                  </a:tcPr>
                </a:tc>
                <a:extLst>
                  <a:ext uri="{0D108BD9-81ED-4DB2-BD59-A6C34878D82A}">
                    <a16:rowId xmlns:a16="http://schemas.microsoft.com/office/drawing/2014/main" val="986788572"/>
                  </a:ext>
                </a:extLst>
              </a:tr>
            </a:tbl>
          </a:graphicData>
        </a:graphic>
      </p:graphicFrame>
    </p:spTree>
    <p:extLst>
      <p:ext uri="{BB962C8B-B14F-4D97-AF65-F5344CB8AC3E}">
        <p14:creationId xmlns:p14="http://schemas.microsoft.com/office/powerpoint/2010/main" val="120501357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Élőláb helye 1">
            <a:extLst>
              <a:ext uri="{FF2B5EF4-FFF2-40B4-BE49-F238E27FC236}">
                <a16:creationId xmlns:a16="http://schemas.microsoft.com/office/drawing/2014/main" id="{BF097616-EE66-7A7E-3534-67878D41C7D6}"/>
              </a:ext>
            </a:extLst>
          </p:cNvPr>
          <p:cNvSpPr>
            <a:spLocks noGrp="1"/>
          </p:cNvSpPr>
          <p:nvPr>
            <p:ph type="ftr" sz="quarter" idx="10"/>
          </p:nvPr>
        </p:nvSpPr>
        <p:spPr/>
        <p:txBody>
          <a:bodyPr/>
          <a:lstStyle/>
          <a:p>
            <a:r>
              <a:rPr lang="hu-HU" dirty="0"/>
              <a:t>AVM 2026 </a:t>
            </a:r>
            <a:r>
              <a:rPr lang="pt-BR" dirty="0"/>
              <a:t>–</a:t>
            </a:r>
            <a:r>
              <a:rPr lang="hu-HU" dirty="0"/>
              <a:t> </a:t>
            </a:r>
            <a:r>
              <a:rPr lang="pt-BR" dirty="0"/>
              <a:t>Éva Mária</a:t>
            </a:r>
            <a:r>
              <a:rPr lang="hu-HU" dirty="0"/>
              <a:t> </a:t>
            </a:r>
            <a:r>
              <a:rPr lang="pt-BR" dirty="0"/>
              <a:t>Szabó</a:t>
            </a:r>
            <a:endParaRPr lang="en-US" dirty="0"/>
          </a:p>
        </p:txBody>
      </p:sp>
      <p:sp>
        <p:nvSpPr>
          <p:cNvPr id="4" name="Tartalom helye 3">
            <a:extLst>
              <a:ext uri="{FF2B5EF4-FFF2-40B4-BE49-F238E27FC236}">
                <a16:creationId xmlns:a16="http://schemas.microsoft.com/office/drawing/2014/main" id="{18143983-D55C-9357-8D8D-BAA3B3F89253}"/>
              </a:ext>
            </a:extLst>
          </p:cNvPr>
          <p:cNvSpPr>
            <a:spLocks noGrp="1"/>
          </p:cNvSpPr>
          <p:nvPr>
            <p:ph sz="quarter" idx="12"/>
          </p:nvPr>
        </p:nvSpPr>
        <p:spPr>
          <a:xfrm>
            <a:off x="574978" y="1201994"/>
            <a:ext cx="5547611" cy="5051321"/>
          </a:xfrm>
        </p:spPr>
        <p:txBody>
          <a:bodyPr>
            <a:normAutofit/>
          </a:bodyPr>
          <a:lstStyle/>
          <a:p>
            <a:r>
              <a:rPr lang="hu-HU" sz="2400" b="1" dirty="0"/>
              <a:t>Key </a:t>
            </a:r>
            <a:r>
              <a:rPr lang="hu-HU" sz="2400" b="1" dirty="0" err="1"/>
              <a:t>findings</a:t>
            </a:r>
            <a:r>
              <a:rPr lang="hu-HU" sz="2400" b="1" dirty="0"/>
              <a:t>:</a:t>
            </a:r>
          </a:p>
          <a:p>
            <a:pPr lvl="1"/>
            <a:r>
              <a:rPr lang="en-US" sz="2000" b="1" dirty="0"/>
              <a:t>Structural bloat </a:t>
            </a:r>
            <a:r>
              <a:rPr lang="en-US" sz="2000" dirty="0"/>
              <a:t>from C transformation affects</a:t>
            </a:r>
            <a:r>
              <a:rPr lang="hu-HU" sz="2000" dirty="0"/>
              <a:t> </a:t>
            </a:r>
            <a:r>
              <a:rPr lang="en-US" sz="2000" dirty="0"/>
              <a:t>verification</a:t>
            </a:r>
          </a:p>
          <a:p>
            <a:pPr lvl="1"/>
            <a:r>
              <a:rPr lang="en-US" sz="2000" b="1" dirty="0"/>
              <a:t>Resource Consumption </a:t>
            </a:r>
            <a:r>
              <a:rPr lang="en-US" sz="2000" dirty="0"/>
              <a:t>is 3-5 × greater</a:t>
            </a:r>
          </a:p>
          <a:p>
            <a:pPr lvl="1"/>
            <a:r>
              <a:rPr lang="en-US" sz="2000" b="1" dirty="0"/>
              <a:t>Algorithmic winner </a:t>
            </a:r>
            <a:r>
              <a:rPr lang="en-US" sz="2000" dirty="0"/>
              <a:t>so far CEGAR with</a:t>
            </a:r>
            <a:r>
              <a:rPr lang="hu-HU" sz="2000" dirty="0"/>
              <a:t> </a:t>
            </a:r>
            <a:r>
              <a:rPr lang="en-US" sz="2000" dirty="0"/>
              <a:t>predicate abstraction (CEGAR_PRED)</a:t>
            </a:r>
            <a:endParaRPr lang="hu-HU" sz="2000" dirty="0"/>
          </a:p>
        </p:txBody>
      </p:sp>
      <p:sp>
        <p:nvSpPr>
          <p:cNvPr id="5" name="Cím 4">
            <a:extLst>
              <a:ext uri="{FF2B5EF4-FFF2-40B4-BE49-F238E27FC236}">
                <a16:creationId xmlns:a16="http://schemas.microsoft.com/office/drawing/2014/main" id="{E1A2476E-B6D2-9472-C986-011BF30B6568}"/>
              </a:ext>
            </a:extLst>
          </p:cNvPr>
          <p:cNvSpPr>
            <a:spLocks noGrp="1"/>
          </p:cNvSpPr>
          <p:nvPr>
            <p:ph type="title"/>
          </p:nvPr>
        </p:nvSpPr>
        <p:spPr/>
        <p:txBody>
          <a:bodyPr>
            <a:normAutofit/>
          </a:bodyPr>
          <a:lstStyle/>
          <a:p>
            <a:r>
              <a:rPr lang="hu-HU" dirty="0" err="1"/>
              <a:t>Evaluation</a:t>
            </a:r>
            <a:endParaRPr lang="hu-HU" dirty="0"/>
          </a:p>
        </p:txBody>
      </p:sp>
      <p:sp>
        <p:nvSpPr>
          <p:cNvPr id="7" name="Dia számának helye 2">
            <a:extLst>
              <a:ext uri="{FF2B5EF4-FFF2-40B4-BE49-F238E27FC236}">
                <a16:creationId xmlns:a16="http://schemas.microsoft.com/office/drawing/2014/main" id="{AD3B7A7F-9AF9-AD7F-5A65-51B8A09D775C}"/>
              </a:ext>
            </a:extLst>
          </p:cNvPr>
          <p:cNvSpPr>
            <a:spLocks noGrp="1"/>
          </p:cNvSpPr>
          <p:nvPr>
            <p:ph type="sldNum" sz="quarter" idx="11"/>
          </p:nvPr>
        </p:nvSpPr>
        <p:spPr>
          <a:xfrm>
            <a:off x="4714359" y="6448478"/>
            <a:ext cx="2743200" cy="383463"/>
          </a:xfrm>
        </p:spPr>
        <p:txBody>
          <a:bodyPr/>
          <a:lstStyle/>
          <a:p>
            <a:fld id="{9BA28B9B-0C36-4B0C-9E4A-C3A158CBB1F1}" type="slidenum">
              <a:rPr lang="en-US" smtClean="0"/>
              <a:pPr/>
              <a:t>8</a:t>
            </a:fld>
            <a:endParaRPr lang="en-US" dirty="0"/>
          </a:p>
        </p:txBody>
      </p:sp>
      <p:pic>
        <p:nvPicPr>
          <p:cNvPr id="8" name="Kép 7">
            <a:extLst>
              <a:ext uri="{FF2B5EF4-FFF2-40B4-BE49-F238E27FC236}">
                <a16:creationId xmlns:a16="http://schemas.microsoft.com/office/drawing/2014/main" id="{E3853B42-65FF-9CB7-2A9E-8B2E49D3492E}"/>
              </a:ext>
            </a:extLst>
          </p:cNvPr>
          <p:cNvPicPr>
            <a:picLocks noChangeAspect="1"/>
          </p:cNvPicPr>
          <p:nvPr/>
        </p:nvPicPr>
        <p:blipFill>
          <a:blip r:embed="rId3"/>
          <a:srcRect b="35310"/>
          <a:stretch>
            <a:fillRect/>
          </a:stretch>
        </p:blipFill>
        <p:spPr>
          <a:xfrm>
            <a:off x="5982631" y="173299"/>
            <a:ext cx="6069411" cy="2957902"/>
          </a:xfrm>
          <a:prstGeom prst="rect">
            <a:avLst/>
          </a:prstGeom>
        </p:spPr>
      </p:pic>
      <p:pic>
        <p:nvPicPr>
          <p:cNvPr id="9" name="Kép 8">
            <a:extLst>
              <a:ext uri="{FF2B5EF4-FFF2-40B4-BE49-F238E27FC236}">
                <a16:creationId xmlns:a16="http://schemas.microsoft.com/office/drawing/2014/main" id="{1D11B6DE-249A-A44E-A7F9-DFA6CDD0E9BA}"/>
              </a:ext>
            </a:extLst>
          </p:cNvPr>
          <p:cNvPicPr>
            <a:picLocks noChangeAspect="1"/>
          </p:cNvPicPr>
          <p:nvPr/>
        </p:nvPicPr>
        <p:blipFill>
          <a:blip r:embed="rId4"/>
          <a:srcRect l="30258" t="85586" r="30192" b="1216"/>
          <a:stretch>
            <a:fillRect/>
          </a:stretch>
        </p:blipFill>
        <p:spPr>
          <a:xfrm>
            <a:off x="2848812" y="4215558"/>
            <a:ext cx="2531977" cy="1122026"/>
          </a:xfrm>
          <a:prstGeom prst="rect">
            <a:avLst/>
          </a:prstGeom>
        </p:spPr>
      </p:pic>
      <p:pic>
        <p:nvPicPr>
          <p:cNvPr id="6" name="Kép 5">
            <a:extLst>
              <a:ext uri="{FF2B5EF4-FFF2-40B4-BE49-F238E27FC236}">
                <a16:creationId xmlns:a16="http://schemas.microsoft.com/office/drawing/2014/main" id="{9C836A09-E950-E14D-2650-9FF103AFFECB}"/>
              </a:ext>
            </a:extLst>
          </p:cNvPr>
          <p:cNvPicPr>
            <a:picLocks noChangeAspect="1"/>
          </p:cNvPicPr>
          <p:nvPr/>
        </p:nvPicPr>
        <p:blipFill>
          <a:blip r:embed="rId5"/>
          <a:srcRect l="1884" b="7069"/>
          <a:stretch>
            <a:fillRect/>
          </a:stretch>
        </p:blipFill>
        <p:spPr>
          <a:xfrm>
            <a:off x="6114446" y="3251425"/>
            <a:ext cx="5856730" cy="3050293"/>
          </a:xfrm>
          <a:prstGeom prst="rect">
            <a:avLst/>
          </a:prstGeom>
        </p:spPr>
      </p:pic>
    </p:spTree>
    <p:extLst>
      <p:ext uri="{BB962C8B-B14F-4D97-AF65-F5344CB8AC3E}">
        <p14:creationId xmlns:p14="http://schemas.microsoft.com/office/powerpoint/2010/main" val="411196339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Élőláb helye 1">
            <a:extLst>
              <a:ext uri="{FF2B5EF4-FFF2-40B4-BE49-F238E27FC236}">
                <a16:creationId xmlns:a16="http://schemas.microsoft.com/office/drawing/2014/main" id="{A2D8BF87-2B74-A555-0589-E8FF12810A8F}"/>
              </a:ext>
            </a:extLst>
          </p:cNvPr>
          <p:cNvSpPr>
            <a:spLocks noGrp="1"/>
          </p:cNvSpPr>
          <p:nvPr>
            <p:ph type="ftr" sz="quarter" idx="10"/>
          </p:nvPr>
        </p:nvSpPr>
        <p:spPr/>
        <p:txBody>
          <a:bodyPr/>
          <a:lstStyle/>
          <a:p>
            <a:r>
              <a:rPr lang="pt-BR"/>
              <a:t>TDK 2025 – Szabó Éva Mária</a:t>
            </a:r>
            <a:endParaRPr lang="en-US" dirty="0"/>
          </a:p>
        </p:txBody>
      </p:sp>
      <p:sp>
        <p:nvSpPr>
          <p:cNvPr id="3" name="Dia számának helye 2">
            <a:extLst>
              <a:ext uri="{FF2B5EF4-FFF2-40B4-BE49-F238E27FC236}">
                <a16:creationId xmlns:a16="http://schemas.microsoft.com/office/drawing/2014/main" id="{6F299782-D652-B0EA-4AF7-6620848C780E}"/>
              </a:ext>
            </a:extLst>
          </p:cNvPr>
          <p:cNvSpPr>
            <a:spLocks noGrp="1"/>
          </p:cNvSpPr>
          <p:nvPr>
            <p:ph type="sldNum" sz="quarter" idx="11"/>
          </p:nvPr>
        </p:nvSpPr>
        <p:spPr/>
        <p:txBody>
          <a:bodyPr/>
          <a:lstStyle/>
          <a:p>
            <a:fld id="{9BA28B9B-0C36-4B0C-9E4A-C3A158CBB1F1}" type="slidenum">
              <a:rPr lang="en-US" smtClean="0"/>
              <a:pPr/>
              <a:t>9</a:t>
            </a:fld>
            <a:endParaRPr lang="en-US" dirty="0"/>
          </a:p>
        </p:txBody>
      </p:sp>
      <p:sp>
        <p:nvSpPr>
          <p:cNvPr id="4" name="Tartalom helye 3">
            <a:extLst>
              <a:ext uri="{FF2B5EF4-FFF2-40B4-BE49-F238E27FC236}">
                <a16:creationId xmlns:a16="http://schemas.microsoft.com/office/drawing/2014/main" id="{C170A0FA-D51C-4D91-1EC4-0D4BC5773704}"/>
              </a:ext>
            </a:extLst>
          </p:cNvPr>
          <p:cNvSpPr>
            <a:spLocks noGrp="1"/>
          </p:cNvSpPr>
          <p:nvPr>
            <p:ph sz="quarter" idx="12"/>
          </p:nvPr>
        </p:nvSpPr>
        <p:spPr/>
        <p:txBody>
          <a:bodyPr>
            <a:normAutofit/>
          </a:bodyPr>
          <a:lstStyle/>
          <a:p>
            <a:r>
              <a:rPr lang="en-US" b="1" dirty="0"/>
              <a:t>Technical Development</a:t>
            </a:r>
            <a:endParaRPr lang="en-US" dirty="0"/>
          </a:p>
          <a:p>
            <a:pPr lvl="1"/>
            <a:r>
              <a:rPr lang="en-US" b="1" dirty="0"/>
              <a:t>Language Completeness:</a:t>
            </a:r>
            <a:endParaRPr lang="en-US" dirty="0"/>
          </a:p>
          <a:p>
            <a:pPr lvl="2"/>
            <a:r>
              <a:rPr lang="en-US" dirty="0"/>
              <a:t>Implement support for array types</a:t>
            </a:r>
          </a:p>
          <a:p>
            <a:pPr lvl="2"/>
            <a:r>
              <a:rPr lang="en-US" dirty="0"/>
              <a:t>Add overflow detection and reduce operations</a:t>
            </a:r>
          </a:p>
          <a:p>
            <a:pPr lvl="1"/>
            <a:r>
              <a:rPr lang="en-US" b="1" dirty="0"/>
              <a:t>Extended Property Verification:</a:t>
            </a:r>
            <a:endParaRPr lang="en-US" dirty="0"/>
          </a:p>
          <a:p>
            <a:pPr lvl="2"/>
            <a:r>
              <a:rPr lang="en-US" dirty="0"/>
              <a:t>Expand capabilities to support liveness properties</a:t>
            </a:r>
            <a:endParaRPr lang="hu-HU" dirty="0"/>
          </a:p>
          <a:p>
            <a:r>
              <a:rPr lang="hu-HU" b="1" noProof="1"/>
              <a:t>Academic Milestones &amp; Qualitative Analysis</a:t>
            </a:r>
          </a:p>
          <a:p>
            <a:pPr lvl="1"/>
            <a:r>
              <a:rPr lang="hu-HU" b="1" dirty="0" err="1"/>
              <a:t>Upcoming</a:t>
            </a:r>
            <a:r>
              <a:rPr lang="hu-HU" b="1" dirty="0"/>
              <a:t> </a:t>
            </a:r>
            <a:r>
              <a:rPr lang="hu-HU" b="1" dirty="0" err="1"/>
              <a:t>competitions</a:t>
            </a:r>
            <a:r>
              <a:rPr lang="hu-HU" b="1" dirty="0"/>
              <a:t> and conferences</a:t>
            </a:r>
            <a:r>
              <a:rPr lang="hu-HU" dirty="0"/>
              <a:t>: HWMCC, FMCAD’27</a:t>
            </a:r>
            <a:endParaRPr lang="hu-HU" b="1" noProof="1"/>
          </a:p>
          <a:p>
            <a:pPr lvl="1"/>
            <a:r>
              <a:rPr lang="hu-HU" b="1" noProof="1"/>
              <a:t>Research Questions:</a:t>
            </a:r>
          </a:p>
          <a:p>
            <a:pPr lvl="2"/>
            <a:r>
              <a:rPr lang="en-US" noProof="1"/>
              <a:t>What are the specific characteristics that make</a:t>
            </a:r>
            <a:r>
              <a:rPr lang="hu-HU" noProof="1"/>
              <a:t> </a:t>
            </a:r>
            <a:r>
              <a:rPr lang="en-US" noProof="1"/>
              <a:t>hardware benchmarks challenging?</a:t>
            </a:r>
          </a:p>
          <a:p>
            <a:pPr lvl="2"/>
            <a:r>
              <a:rPr lang="en-US" noProof="1"/>
              <a:t>Which algorithms scale most effectively?</a:t>
            </a:r>
          </a:p>
        </p:txBody>
      </p:sp>
      <p:sp>
        <p:nvSpPr>
          <p:cNvPr id="5" name="Cím 4">
            <a:extLst>
              <a:ext uri="{FF2B5EF4-FFF2-40B4-BE49-F238E27FC236}">
                <a16:creationId xmlns:a16="http://schemas.microsoft.com/office/drawing/2014/main" id="{0588550D-F3C2-EA56-9D1C-A6362C558BDD}"/>
              </a:ext>
            </a:extLst>
          </p:cNvPr>
          <p:cNvSpPr>
            <a:spLocks noGrp="1"/>
          </p:cNvSpPr>
          <p:nvPr>
            <p:ph type="title"/>
          </p:nvPr>
        </p:nvSpPr>
        <p:spPr/>
        <p:txBody>
          <a:bodyPr/>
          <a:lstStyle/>
          <a:p>
            <a:r>
              <a:rPr lang="hu-HU" dirty="0" err="1"/>
              <a:t>Future</a:t>
            </a:r>
            <a:r>
              <a:rPr lang="hu-HU" dirty="0"/>
              <a:t> </a:t>
            </a:r>
            <a:r>
              <a:rPr lang="hu-HU" dirty="0" err="1"/>
              <a:t>Work</a:t>
            </a:r>
            <a:endParaRPr lang="hu-HU" dirty="0"/>
          </a:p>
        </p:txBody>
      </p:sp>
    </p:spTree>
    <p:extLst>
      <p:ext uri="{BB962C8B-B14F-4D97-AF65-F5344CB8AC3E}">
        <p14:creationId xmlns:p14="http://schemas.microsoft.com/office/powerpoint/2010/main" val="35887285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Élőláb helye 1">
            <a:extLst>
              <a:ext uri="{FF2B5EF4-FFF2-40B4-BE49-F238E27FC236}">
                <a16:creationId xmlns:a16="http://schemas.microsoft.com/office/drawing/2014/main" id="{0C227B53-9A75-E532-6E86-0E5A3162FDDE}"/>
              </a:ext>
            </a:extLst>
          </p:cNvPr>
          <p:cNvSpPr>
            <a:spLocks noGrp="1"/>
          </p:cNvSpPr>
          <p:nvPr>
            <p:ph type="ftr" sz="quarter" idx="10"/>
          </p:nvPr>
        </p:nvSpPr>
        <p:spPr/>
        <p:txBody>
          <a:bodyPr/>
          <a:lstStyle/>
          <a:p>
            <a:r>
              <a:rPr lang="hu-HU" dirty="0"/>
              <a:t>Szabó Éva Mária</a:t>
            </a:r>
            <a:endParaRPr lang="en-US" dirty="0"/>
          </a:p>
        </p:txBody>
      </p:sp>
      <p:sp>
        <p:nvSpPr>
          <p:cNvPr id="4" name="Cím 3">
            <a:extLst>
              <a:ext uri="{FF2B5EF4-FFF2-40B4-BE49-F238E27FC236}">
                <a16:creationId xmlns:a16="http://schemas.microsoft.com/office/drawing/2014/main" id="{B0B257B1-6F4D-7360-A22E-7A4CAE8D2622}"/>
              </a:ext>
            </a:extLst>
          </p:cNvPr>
          <p:cNvSpPr>
            <a:spLocks noGrp="1"/>
          </p:cNvSpPr>
          <p:nvPr>
            <p:ph type="title"/>
          </p:nvPr>
        </p:nvSpPr>
        <p:spPr/>
        <p:txBody>
          <a:bodyPr/>
          <a:lstStyle/>
          <a:p>
            <a:r>
              <a:rPr lang="hu-HU" dirty="0" err="1"/>
              <a:t>Summary</a:t>
            </a:r>
            <a:endParaRPr lang="hu-HU" dirty="0"/>
          </a:p>
        </p:txBody>
      </p:sp>
      <p:sp>
        <p:nvSpPr>
          <p:cNvPr id="3" name="Dia számának helye 2">
            <a:extLst>
              <a:ext uri="{FF2B5EF4-FFF2-40B4-BE49-F238E27FC236}">
                <a16:creationId xmlns:a16="http://schemas.microsoft.com/office/drawing/2014/main" id="{21579A99-A384-A543-E01B-9FA35FE342CC}"/>
              </a:ext>
            </a:extLst>
          </p:cNvPr>
          <p:cNvSpPr>
            <a:spLocks noGrp="1"/>
          </p:cNvSpPr>
          <p:nvPr>
            <p:ph type="sldNum" sz="quarter" idx="11"/>
          </p:nvPr>
        </p:nvSpPr>
        <p:spPr/>
        <p:txBody>
          <a:bodyPr/>
          <a:lstStyle/>
          <a:p>
            <a:fld id="{9BA28B9B-0C36-4B0C-9E4A-C3A158CBB1F1}" type="slidenum">
              <a:rPr lang="en-US" smtClean="0"/>
              <a:pPr/>
              <a:t>10</a:t>
            </a:fld>
            <a:endParaRPr lang="en-US" dirty="0"/>
          </a:p>
        </p:txBody>
      </p:sp>
      <p:pic>
        <p:nvPicPr>
          <p:cNvPr id="10" name="Kép 9">
            <a:extLst>
              <a:ext uri="{FF2B5EF4-FFF2-40B4-BE49-F238E27FC236}">
                <a16:creationId xmlns:a16="http://schemas.microsoft.com/office/drawing/2014/main" id="{5C4D7385-7224-540F-2E34-FBEF44911FDF}"/>
              </a:ext>
            </a:extLst>
          </p:cNvPr>
          <p:cNvPicPr>
            <a:picLocks noChangeAspect="1"/>
          </p:cNvPicPr>
          <p:nvPr/>
        </p:nvPicPr>
        <p:blipFill>
          <a:blip r:embed="rId2"/>
          <a:stretch>
            <a:fillRect/>
          </a:stretch>
        </p:blipFill>
        <p:spPr>
          <a:xfrm>
            <a:off x="6787955" y="1035486"/>
            <a:ext cx="4251323" cy="2390400"/>
          </a:xfrm>
          <a:prstGeom prst="rect">
            <a:avLst/>
          </a:prstGeom>
          <a:ln w="12700">
            <a:solidFill>
              <a:schemeClr val="tx1"/>
            </a:solidFill>
          </a:ln>
        </p:spPr>
      </p:pic>
      <p:pic>
        <p:nvPicPr>
          <p:cNvPr id="14" name="Kép 13">
            <a:extLst>
              <a:ext uri="{FF2B5EF4-FFF2-40B4-BE49-F238E27FC236}">
                <a16:creationId xmlns:a16="http://schemas.microsoft.com/office/drawing/2014/main" id="{8B1A3CB7-5AEF-50B9-0D7F-B26DDB101AC0}"/>
              </a:ext>
            </a:extLst>
          </p:cNvPr>
          <p:cNvPicPr>
            <a:picLocks noChangeAspect="1"/>
          </p:cNvPicPr>
          <p:nvPr/>
        </p:nvPicPr>
        <p:blipFill>
          <a:blip r:embed="rId3"/>
          <a:stretch>
            <a:fillRect/>
          </a:stretch>
        </p:blipFill>
        <p:spPr>
          <a:xfrm>
            <a:off x="1152750" y="3654370"/>
            <a:ext cx="4251324" cy="2390400"/>
          </a:xfrm>
          <a:prstGeom prst="rect">
            <a:avLst/>
          </a:prstGeom>
          <a:ln w="12700">
            <a:solidFill>
              <a:schemeClr val="tx1"/>
            </a:solidFill>
          </a:ln>
        </p:spPr>
      </p:pic>
      <p:pic>
        <p:nvPicPr>
          <p:cNvPr id="6" name="Kép 5">
            <a:extLst>
              <a:ext uri="{FF2B5EF4-FFF2-40B4-BE49-F238E27FC236}">
                <a16:creationId xmlns:a16="http://schemas.microsoft.com/office/drawing/2014/main" id="{7239AFF9-E3CD-525C-1439-B6E41F89E38F}"/>
              </a:ext>
            </a:extLst>
          </p:cNvPr>
          <p:cNvPicPr>
            <a:picLocks noChangeAspect="1"/>
          </p:cNvPicPr>
          <p:nvPr/>
        </p:nvPicPr>
        <p:blipFill>
          <a:blip r:embed="rId4"/>
          <a:stretch>
            <a:fillRect/>
          </a:stretch>
        </p:blipFill>
        <p:spPr>
          <a:xfrm>
            <a:off x="6787929" y="3654370"/>
            <a:ext cx="4251322" cy="2388458"/>
          </a:xfrm>
          <a:prstGeom prst="rect">
            <a:avLst/>
          </a:prstGeom>
          <a:ln w="12700">
            <a:solidFill>
              <a:schemeClr val="tx1"/>
            </a:solidFill>
          </a:ln>
        </p:spPr>
      </p:pic>
      <p:pic>
        <p:nvPicPr>
          <p:cNvPr id="8" name="Kép 7">
            <a:extLst>
              <a:ext uri="{FF2B5EF4-FFF2-40B4-BE49-F238E27FC236}">
                <a16:creationId xmlns:a16="http://schemas.microsoft.com/office/drawing/2014/main" id="{D2475CF8-B535-C939-27C8-96FFF7EDA7D5}"/>
              </a:ext>
            </a:extLst>
          </p:cNvPr>
          <p:cNvPicPr>
            <a:picLocks noChangeAspect="1"/>
          </p:cNvPicPr>
          <p:nvPr/>
        </p:nvPicPr>
        <p:blipFill>
          <a:blip r:embed="rId5"/>
          <a:stretch>
            <a:fillRect/>
          </a:stretch>
        </p:blipFill>
        <p:spPr>
          <a:xfrm>
            <a:off x="1152749" y="3652429"/>
            <a:ext cx="4251322" cy="2390399"/>
          </a:xfrm>
          <a:prstGeom prst="rect">
            <a:avLst/>
          </a:prstGeom>
          <a:ln w="12700">
            <a:solidFill>
              <a:schemeClr val="tx1"/>
            </a:solidFill>
          </a:ln>
        </p:spPr>
      </p:pic>
      <p:pic>
        <p:nvPicPr>
          <p:cNvPr id="7" name="Kép 6">
            <a:extLst>
              <a:ext uri="{FF2B5EF4-FFF2-40B4-BE49-F238E27FC236}">
                <a16:creationId xmlns:a16="http://schemas.microsoft.com/office/drawing/2014/main" id="{E5DD51D2-8232-3C3D-C5E4-ABF310B7F5BA}"/>
              </a:ext>
            </a:extLst>
          </p:cNvPr>
          <p:cNvPicPr>
            <a:picLocks noChangeAspect="1"/>
          </p:cNvPicPr>
          <p:nvPr/>
        </p:nvPicPr>
        <p:blipFill>
          <a:blip r:embed="rId6"/>
          <a:stretch>
            <a:fillRect/>
          </a:stretch>
        </p:blipFill>
        <p:spPr>
          <a:xfrm>
            <a:off x="6787928" y="1035486"/>
            <a:ext cx="4251322" cy="2390400"/>
          </a:xfrm>
          <a:prstGeom prst="rect">
            <a:avLst/>
          </a:prstGeom>
          <a:ln w="12700">
            <a:solidFill>
              <a:schemeClr val="tx1"/>
            </a:solidFill>
          </a:ln>
        </p:spPr>
      </p:pic>
      <p:pic>
        <p:nvPicPr>
          <p:cNvPr id="11" name="Kép 10">
            <a:extLst>
              <a:ext uri="{FF2B5EF4-FFF2-40B4-BE49-F238E27FC236}">
                <a16:creationId xmlns:a16="http://schemas.microsoft.com/office/drawing/2014/main" id="{8F50579B-45CC-2607-F76C-66A3F2F807E2}"/>
              </a:ext>
            </a:extLst>
          </p:cNvPr>
          <p:cNvPicPr>
            <a:picLocks noChangeAspect="1"/>
          </p:cNvPicPr>
          <p:nvPr/>
        </p:nvPicPr>
        <p:blipFill>
          <a:blip r:embed="rId7"/>
          <a:stretch>
            <a:fillRect/>
          </a:stretch>
        </p:blipFill>
        <p:spPr>
          <a:xfrm>
            <a:off x="1149359" y="1035486"/>
            <a:ext cx="4253048" cy="2390399"/>
          </a:xfrm>
          <a:prstGeom prst="rect">
            <a:avLst/>
          </a:prstGeom>
          <a:ln w="12700">
            <a:solidFill>
              <a:schemeClr val="tx1"/>
            </a:solidFill>
          </a:ln>
        </p:spPr>
      </p:pic>
    </p:spTree>
    <p:extLst>
      <p:ext uri="{BB962C8B-B14F-4D97-AF65-F5344CB8AC3E}">
        <p14:creationId xmlns:p14="http://schemas.microsoft.com/office/powerpoint/2010/main" val="169480992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theme/theme1.xml><?xml version="1.0" encoding="utf-8"?>
<a:theme xmlns:a="http://schemas.openxmlformats.org/drawingml/2006/main" name="1_FTSRG">
  <a:themeElements>
    <a:clrScheme name="FTSRG">
      <a:dk1>
        <a:srgbClr val="000000"/>
      </a:dk1>
      <a:lt1>
        <a:srgbClr val="FFFFFF"/>
      </a:lt1>
      <a:dk2>
        <a:srgbClr val="2F2D2E"/>
      </a:dk2>
      <a:lt2>
        <a:srgbClr val="A7A8A7"/>
      </a:lt2>
      <a:accent1>
        <a:srgbClr val="1446A0"/>
      </a:accent1>
      <a:accent2>
        <a:srgbClr val="960018"/>
      </a:accent2>
      <a:accent3>
        <a:srgbClr val="522B47"/>
      </a:accent3>
      <a:accent4>
        <a:srgbClr val="FB8B24"/>
      </a:accent4>
      <a:accent5>
        <a:srgbClr val="4472C4"/>
      </a:accent5>
      <a:accent6>
        <a:srgbClr val="70AD47"/>
      </a:accent6>
      <a:hlink>
        <a:srgbClr val="0563C1"/>
      </a:hlink>
      <a:folHlink>
        <a:srgbClr val="954F72"/>
      </a:folHlink>
    </a:clrScheme>
    <a:fontScheme name="FTSRG">
      <a:majorFont>
        <a:latin typeface="Open Sans ExtraBold"/>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14137</TotalTime>
  <Words>707</Words>
  <Application>Microsoft Office PowerPoint</Application>
  <PresentationFormat>Szélesvásznú</PresentationFormat>
  <Paragraphs>160</Paragraphs>
  <Slides>10</Slides>
  <Notes>6</Notes>
  <HiddenSlides>0</HiddenSlides>
  <MMClips>0</MMClips>
  <ScaleCrop>false</ScaleCrop>
  <HeadingPairs>
    <vt:vector size="6" baseType="variant">
      <vt:variant>
        <vt:lpstr>Használt betűtípusok</vt:lpstr>
      </vt:variant>
      <vt:variant>
        <vt:i4>6</vt:i4>
      </vt:variant>
      <vt:variant>
        <vt:lpstr>Téma</vt:lpstr>
      </vt:variant>
      <vt:variant>
        <vt:i4>1</vt:i4>
      </vt:variant>
      <vt:variant>
        <vt:lpstr>Diacímek</vt:lpstr>
      </vt:variant>
      <vt:variant>
        <vt:i4>10</vt:i4>
      </vt:variant>
    </vt:vector>
  </HeadingPairs>
  <TitlesOfParts>
    <vt:vector size="17" baseType="lpstr">
      <vt:lpstr>Courier New</vt:lpstr>
      <vt:lpstr>Wingdings</vt:lpstr>
      <vt:lpstr>Open Sans</vt:lpstr>
      <vt:lpstr>Arial</vt:lpstr>
      <vt:lpstr>Calibri</vt:lpstr>
      <vt:lpstr>Open Sans ExtraBold</vt:lpstr>
      <vt:lpstr>1_FTSRG</vt:lpstr>
      <vt:lpstr>A Unified Evaluation of Translation and Algorithmic Impacts in Hardware Verification</vt:lpstr>
      <vt:lpstr>BTOR2</vt:lpstr>
      <vt:lpstr>Verification via Transformation</vt:lpstr>
      <vt:lpstr>Verification via Transformation</vt:lpstr>
      <vt:lpstr>Transformation to CFA</vt:lpstr>
      <vt:lpstr>Comparing the transformations</vt:lpstr>
      <vt:lpstr>Evaluation</vt:lpstr>
      <vt:lpstr>Evaluation</vt:lpstr>
      <vt:lpstr>Future Work</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Example Presentation</dc:title>
  <dc:creator>kris</dc:creator>
  <cp:lastModifiedBy>Éva Szabó</cp:lastModifiedBy>
  <cp:revision>414</cp:revision>
  <dcterms:created xsi:type="dcterms:W3CDTF">2019-09-05T14:22:57Z</dcterms:created>
  <dcterms:modified xsi:type="dcterms:W3CDTF">2026-09-24T06:56:05Z</dcterms:modified>
</cp:coreProperties>
</file>