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8" r:id="rId5"/>
  </p:sldMasterIdLst>
  <p:notesMasterIdLst>
    <p:notesMasterId r:id="rId30"/>
  </p:notesMasterIdLst>
  <p:sldIdLst>
    <p:sldId id="479" r:id="rId6"/>
    <p:sldId id="480" r:id="rId7"/>
    <p:sldId id="481" r:id="rId8"/>
    <p:sldId id="482" r:id="rId9"/>
    <p:sldId id="483" r:id="rId10"/>
    <p:sldId id="484" r:id="rId11"/>
    <p:sldId id="485" r:id="rId12"/>
    <p:sldId id="486" r:id="rId13"/>
    <p:sldId id="487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95" r:id="rId22"/>
    <p:sldId id="496" r:id="rId23"/>
    <p:sldId id="497" r:id="rId24"/>
    <p:sldId id="498" r:id="rId25"/>
    <p:sldId id="499" r:id="rId26"/>
    <p:sldId id="507" r:id="rId27"/>
    <p:sldId id="500" r:id="rId28"/>
    <p:sldId id="506" r:id="rId29"/>
  </p:sldIdLst>
  <p:sldSz cx="12192000" cy="6858000"/>
  <p:notesSz cx="6858000" cy="9144000"/>
  <p:embeddedFontLs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ExtraBold" panose="020B0906030804020204" pitchFamily="34" charset="0"/>
      <p:bold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77EA84-21F4-43AE-B20F-1BC65ADE92FE}">
          <p14:sldIdLst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7"/>
            <p14:sldId id="500"/>
            <p14:sldId id="5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DB5554-AD5A-DC00-67EE-2C7CF6836A29}" name="Dániel Kovács" initials="DK" userId="9747d77bf49e544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18"/>
    <a:srgbClr val="1446A0"/>
    <a:srgbClr val="3A7D44"/>
    <a:srgbClr val="FFFFFF"/>
    <a:srgbClr val="3A68BC"/>
    <a:srgbClr val="70AD47"/>
    <a:srgbClr val="CC444B"/>
    <a:srgbClr val="FFFF00"/>
    <a:srgbClr val="99FF33"/>
    <a:srgbClr val="0D4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3776" autoAdjust="0"/>
  </p:normalViewPr>
  <p:slideViewPr>
    <p:cSldViewPr snapToGrid="0">
      <p:cViewPr varScale="1">
        <p:scale>
          <a:sx n="70" d="100"/>
          <a:sy n="70" d="100"/>
        </p:scale>
        <p:origin x="116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83783-5DCD-4AF3-8240-3A025A9A52FD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A45F1-7FE6-4F4B-AE1D-BF73A7FF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3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0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dolgozatomban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IC3 </a:t>
            </a:r>
            <a:r>
              <a:rPr lang="en-US" dirty="0" err="1"/>
              <a:t>nevű</a:t>
            </a:r>
            <a:r>
              <a:rPr lang="en-US" dirty="0"/>
              <a:t> </a:t>
            </a:r>
            <a:r>
              <a:rPr lang="en-US" dirty="0" err="1"/>
              <a:t>verifikációs</a:t>
            </a:r>
            <a:r>
              <a:rPr lang="en-US" dirty="0"/>
              <a:t> </a:t>
            </a:r>
            <a:r>
              <a:rPr lang="en-US" dirty="0" err="1"/>
              <a:t>algoritmussal</a:t>
            </a:r>
            <a:r>
              <a:rPr lang="en-US" dirty="0"/>
              <a:t> </a:t>
            </a:r>
            <a:r>
              <a:rPr lang="en-US" dirty="0" err="1"/>
              <a:t>foglalkoztam</a:t>
            </a:r>
            <a:r>
              <a:rPr lang="en-US" dirty="0"/>
              <a:t>. Az IC3 </a:t>
            </a:r>
            <a:r>
              <a:rPr lang="en-US" dirty="0" err="1"/>
              <a:t>algoritmus</a:t>
            </a:r>
            <a:r>
              <a:rPr lang="en-US" dirty="0"/>
              <a:t> a </a:t>
            </a:r>
            <a:r>
              <a:rPr lang="en-US" dirty="0" err="1"/>
              <a:t>vizsgált</a:t>
            </a:r>
            <a:r>
              <a:rPr lang="en-US" dirty="0"/>
              <a:t> </a:t>
            </a:r>
            <a:r>
              <a:rPr lang="en-US" dirty="0" err="1"/>
              <a:t>modellt</a:t>
            </a:r>
            <a:r>
              <a:rPr lang="en-US" dirty="0"/>
              <a:t> </a:t>
            </a:r>
            <a:r>
              <a:rPr lang="en-US" dirty="0" err="1"/>
              <a:t>inkrementálisan</a:t>
            </a:r>
            <a:r>
              <a:rPr lang="en-US" dirty="0"/>
              <a:t> </a:t>
            </a:r>
            <a:r>
              <a:rPr lang="en-US" dirty="0" err="1"/>
              <a:t>lépésről</a:t>
            </a:r>
            <a:r>
              <a:rPr lang="en-US" dirty="0"/>
              <a:t> </a:t>
            </a:r>
            <a:r>
              <a:rPr lang="en-US" dirty="0" err="1"/>
              <a:t>lépésre</a:t>
            </a:r>
            <a:r>
              <a:rPr lang="en-US" dirty="0"/>
              <a:t> </a:t>
            </a:r>
            <a:r>
              <a:rPr lang="en-US" dirty="0" err="1"/>
              <a:t>ellenőrzi</a:t>
            </a:r>
            <a:r>
              <a:rPr lang="en-US" dirty="0"/>
              <a:t>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8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3CFB-A8B4-1278-F193-29DA24C2E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7171F41-1A92-C549-2037-1A5035F05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4E100E37-7B20-9F3A-83A8-C96ED6BF5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dolgozatomban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IC3 </a:t>
            </a:r>
            <a:r>
              <a:rPr lang="en-US" dirty="0" err="1"/>
              <a:t>nevű</a:t>
            </a:r>
            <a:r>
              <a:rPr lang="en-US" dirty="0"/>
              <a:t> </a:t>
            </a:r>
            <a:r>
              <a:rPr lang="en-US" dirty="0" err="1"/>
              <a:t>verifikációs</a:t>
            </a:r>
            <a:r>
              <a:rPr lang="en-US" dirty="0"/>
              <a:t> </a:t>
            </a:r>
            <a:r>
              <a:rPr lang="en-US" dirty="0" err="1"/>
              <a:t>algoritmussal</a:t>
            </a:r>
            <a:r>
              <a:rPr lang="en-US" dirty="0"/>
              <a:t> </a:t>
            </a:r>
            <a:r>
              <a:rPr lang="en-US" dirty="0" err="1"/>
              <a:t>foglalkoztam</a:t>
            </a:r>
            <a:r>
              <a:rPr lang="en-US" dirty="0"/>
              <a:t>. Az IC3 </a:t>
            </a:r>
            <a:r>
              <a:rPr lang="en-US" dirty="0" err="1"/>
              <a:t>algoritmus</a:t>
            </a:r>
            <a:r>
              <a:rPr lang="en-US" dirty="0"/>
              <a:t> a </a:t>
            </a:r>
            <a:r>
              <a:rPr lang="en-US" dirty="0" err="1"/>
              <a:t>vizsgált</a:t>
            </a:r>
            <a:r>
              <a:rPr lang="en-US" dirty="0"/>
              <a:t> </a:t>
            </a:r>
            <a:r>
              <a:rPr lang="en-US" dirty="0" err="1"/>
              <a:t>modellt</a:t>
            </a:r>
            <a:r>
              <a:rPr lang="en-US" dirty="0"/>
              <a:t> </a:t>
            </a:r>
            <a:r>
              <a:rPr lang="en-US" dirty="0" err="1"/>
              <a:t>inkrementálisan</a:t>
            </a:r>
            <a:r>
              <a:rPr lang="en-US" dirty="0"/>
              <a:t> </a:t>
            </a:r>
            <a:r>
              <a:rPr lang="en-US" dirty="0" err="1"/>
              <a:t>lépésről</a:t>
            </a:r>
            <a:r>
              <a:rPr lang="en-US" dirty="0"/>
              <a:t> </a:t>
            </a:r>
            <a:r>
              <a:rPr lang="en-US" dirty="0" err="1"/>
              <a:t>lépésre</a:t>
            </a:r>
            <a:r>
              <a:rPr lang="en-US" dirty="0"/>
              <a:t> </a:t>
            </a:r>
            <a:r>
              <a:rPr lang="en-US" dirty="0" err="1"/>
              <a:t>ellenőrzi</a:t>
            </a:r>
            <a:r>
              <a:rPr lang="en-US" dirty="0"/>
              <a:t>.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B9DD9B0-A124-DBE0-156F-31822BB20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2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59624-B4B0-625F-1B10-DE0DC32B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CF26770-3288-832B-F8AD-16D68094C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F516AC8C-A4ED-0184-5AAB-A44B41EE4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dolgozatomban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IC3 </a:t>
            </a:r>
            <a:r>
              <a:rPr lang="en-US" dirty="0" err="1"/>
              <a:t>nevű</a:t>
            </a:r>
            <a:r>
              <a:rPr lang="en-US" dirty="0"/>
              <a:t> </a:t>
            </a:r>
            <a:r>
              <a:rPr lang="en-US" dirty="0" err="1"/>
              <a:t>verifikációs</a:t>
            </a:r>
            <a:r>
              <a:rPr lang="en-US" dirty="0"/>
              <a:t> </a:t>
            </a:r>
            <a:r>
              <a:rPr lang="en-US" dirty="0" err="1"/>
              <a:t>algoritmussal</a:t>
            </a:r>
            <a:r>
              <a:rPr lang="en-US" dirty="0"/>
              <a:t> </a:t>
            </a:r>
            <a:r>
              <a:rPr lang="en-US" dirty="0" err="1"/>
              <a:t>foglalkoztam</a:t>
            </a:r>
            <a:r>
              <a:rPr lang="en-US" dirty="0"/>
              <a:t>. Az IC3 </a:t>
            </a:r>
            <a:r>
              <a:rPr lang="en-US" dirty="0" err="1"/>
              <a:t>algoritmus</a:t>
            </a:r>
            <a:r>
              <a:rPr lang="en-US" dirty="0"/>
              <a:t> a </a:t>
            </a:r>
            <a:r>
              <a:rPr lang="en-US" dirty="0" err="1"/>
              <a:t>vizsgált</a:t>
            </a:r>
            <a:r>
              <a:rPr lang="en-US" dirty="0"/>
              <a:t> </a:t>
            </a:r>
            <a:r>
              <a:rPr lang="en-US" dirty="0" err="1"/>
              <a:t>modellt</a:t>
            </a:r>
            <a:r>
              <a:rPr lang="en-US" dirty="0"/>
              <a:t> </a:t>
            </a:r>
            <a:r>
              <a:rPr lang="en-US" dirty="0" err="1"/>
              <a:t>inkrementálisan</a:t>
            </a:r>
            <a:r>
              <a:rPr lang="en-US" dirty="0"/>
              <a:t> </a:t>
            </a:r>
            <a:r>
              <a:rPr lang="en-US" dirty="0" err="1"/>
              <a:t>lépésről</a:t>
            </a:r>
            <a:r>
              <a:rPr lang="en-US" dirty="0"/>
              <a:t> </a:t>
            </a:r>
            <a:r>
              <a:rPr lang="en-US" dirty="0" err="1"/>
              <a:t>lépésre</a:t>
            </a:r>
            <a:r>
              <a:rPr lang="en-US" dirty="0"/>
              <a:t> </a:t>
            </a:r>
            <a:r>
              <a:rPr lang="en-US" dirty="0" err="1"/>
              <a:t>ellenőrzi</a:t>
            </a:r>
            <a:r>
              <a:rPr lang="en-US" dirty="0"/>
              <a:t>.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7BCEA86-9E2A-F383-7B7C-4DCA18BE7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6D880-FB58-CFC1-88FC-90086807D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FB523D28-D4D3-89C9-1516-9634133F5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B81F798-4C17-E329-CEFB-230A99621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Monday. Ez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egyik</a:t>
            </a:r>
            <a:r>
              <a:rPr lang="en-US" dirty="0"/>
              <a:t> </a:t>
            </a:r>
            <a:r>
              <a:rPr lang="en-US" dirty="0" err="1"/>
              <a:t>technika</a:t>
            </a:r>
            <a:r>
              <a:rPr lang="en-US" dirty="0"/>
              <a:t>, a car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másik</a:t>
            </a:r>
            <a:r>
              <a:rPr lang="en-US" dirty="0"/>
              <a:t> </a:t>
            </a:r>
            <a:r>
              <a:rPr lang="en-US" dirty="0" err="1"/>
              <a:t>technika</a:t>
            </a:r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9A368D2-4451-849C-24FA-AB16B43C5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51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7182-5674-4642-1681-B1478698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CFDB104-3F45-CC4A-D32A-1B67F1EF6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21219BA-4846-F669-2F64-B779D7685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Ez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új</a:t>
            </a:r>
            <a:r>
              <a:rPr lang="en-US" dirty="0"/>
              <a:t> </a:t>
            </a:r>
            <a:r>
              <a:rPr lang="en-US" dirty="0" err="1"/>
              <a:t>hardver</a:t>
            </a:r>
            <a:r>
              <a:rPr lang="en-US" dirty="0"/>
              <a:t> </a:t>
            </a:r>
            <a:r>
              <a:rPr lang="en-US" dirty="0" err="1"/>
              <a:t>modellellenőrző</a:t>
            </a:r>
            <a:r>
              <a:rPr lang="en-US" dirty="0"/>
              <a:t> </a:t>
            </a:r>
            <a:r>
              <a:rPr lang="en-US" dirty="0" err="1"/>
              <a:t>algoritmus</a:t>
            </a:r>
            <a:r>
              <a:rPr lang="en-US" dirty="0"/>
              <a:t>, </a:t>
            </a:r>
            <a:r>
              <a:rPr lang="en-US" dirty="0" err="1"/>
              <a:t>elmúlt</a:t>
            </a:r>
            <a:r>
              <a:rPr lang="en-US" dirty="0"/>
              <a:t> </a:t>
            </a:r>
            <a:r>
              <a:rPr lang="en-US" dirty="0" err="1"/>
              <a:t>pár</a:t>
            </a:r>
            <a:r>
              <a:rPr lang="en-US" dirty="0"/>
              <a:t> </a:t>
            </a:r>
            <a:r>
              <a:rPr lang="en-US" dirty="0" err="1"/>
              <a:t>évben</a:t>
            </a:r>
            <a:r>
              <a:rPr lang="en-US" dirty="0"/>
              <a:t>.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28F9F1D-C6E6-D802-382E-B01F2A756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58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C8145-0AF4-7722-BD51-2BA29A14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A7AC5CF-3A56-0366-B1A0-F7AD2834D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A4D2C4F-5BB7-8722-0DBE-A6EA1A16D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12D2605-2527-ED14-7FEF-7C9C5A6CE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16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416B1-34A6-148A-CCE9-18D8FE9D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A946A25-E4A3-7101-0522-CDE900EA9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03F2D371-E5B8-26A7-F449-382790643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4322DD5-16EF-5E8C-A781-7F0D2A3A5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41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8E28C-A545-23CF-9F2D-5781EDA32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29C95B0-C861-CD38-26C5-BFE6F0BDD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F089A892-C182-086A-E566-7CE14FFD5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FFC3E71-060F-E2D8-F615-92268C74E5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58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Absztrakt</a:t>
            </a:r>
            <a:r>
              <a:rPr lang="en-US" dirty="0"/>
              <a:t> fa</a:t>
            </a:r>
          </a:p>
          <a:p>
            <a:r>
              <a:rPr lang="en-US" dirty="0"/>
              <a:t>Pruning</a:t>
            </a:r>
          </a:p>
          <a:p>
            <a:r>
              <a:rPr lang="en-US" dirty="0" err="1"/>
              <a:t>Iteratívan</a:t>
            </a:r>
            <a:r>
              <a:rPr lang="en-US" dirty="0"/>
              <a:t> </a:t>
            </a:r>
            <a:r>
              <a:rPr lang="en-US" dirty="0" err="1"/>
              <a:t>építjük</a:t>
            </a:r>
            <a:r>
              <a:rPr lang="en-US" dirty="0"/>
              <a:t> a </a:t>
            </a:r>
            <a:r>
              <a:rPr lang="en-US" dirty="0" err="1"/>
              <a:t>fát</a:t>
            </a:r>
            <a:endParaRPr lang="en-US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37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ED928-BF81-CEF0-5B10-D41A7195B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49E276C-9379-4F90-FFFB-51AE1BDE1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D2666F1-7E39-0842-F697-EED543E9C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Absztrakt</a:t>
            </a:r>
            <a:r>
              <a:rPr lang="en-US" dirty="0"/>
              <a:t> fa</a:t>
            </a:r>
          </a:p>
          <a:p>
            <a:r>
              <a:rPr lang="en-US" dirty="0"/>
              <a:t>Pruning</a:t>
            </a:r>
          </a:p>
          <a:p>
            <a:r>
              <a:rPr lang="en-US" dirty="0" err="1"/>
              <a:t>Iteratívan</a:t>
            </a:r>
            <a:r>
              <a:rPr lang="en-US" dirty="0"/>
              <a:t> </a:t>
            </a:r>
            <a:r>
              <a:rPr lang="en-US" dirty="0" err="1"/>
              <a:t>építjük</a:t>
            </a:r>
            <a:r>
              <a:rPr lang="en-US" dirty="0"/>
              <a:t> a </a:t>
            </a:r>
            <a:r>
              <a:rPr lang="en-US" dirty="0" err="1"/>
              <a:t>fát</a:t>
            </a:r>
            <a:endParaRPr lang="en-US" dirty="0"/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CADE6A3-0110-6B30-F099-6C3995E46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8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F400F-9315-907C-7032-ADB2905C8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A90B72A-D130-89C1-66F6-A949A7783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EF8E8E1-203A-08AF-D0E1-25D4B622F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Absztrakt</a:t>
            </a:r>
            <a:r>
              <a:rPr lang="en-US" dirty="0"/>
              <a:t> fa</a:t>
            </a:r>
          </a:p>
          <a:p>
            <a:r>
              <a:rPr lang="en-US" dirty="0"/>
              <a:t>Pruning</a:t>
            </a:r>
          </a:p>
          <a:p>
            <a:r>
              <a:rPr lang="en-US" dirty="0" err="1"/>
              <a:t>Iteratívan</a:t>
            </a:r>
            <a:r>
              <a:rPr lang="en-US" dirty="0"/>
              <a:t> </a:t>
            </a:r>
            <a:r>
              <a:rPr lang="en-US" dirty="0" err="1"/>
              <a:t>építjük</a:t>
            </a:r>
            <a:r>
              <a:rPr lang="en-US" dirty="0"/>
              <a:t> a </a:t>
            </a:r>
            <a:r>
              <a:rPr lang="en-US" dirty="0" err="1"/>
              <a:t>fát</a:t>
            </a:r>
            <a:endParaRPr lang="en-US" dirty="0"/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DD5699A-EEB1-31D7-0BFF-AA16F07DE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85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E43E0-C9CB-D55A-E5B0-7D12DA6E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195AA45-FCD4-9E79-317C-657B2A657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DA1FDDB-F02F-DA1F-CA94-07E035AE9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Absztrakt</a:t>
            </a:r>
            <a:r>
              <a:rPr lang="en-US" dirty="0"/>
              <a:t> fa</a:t>
            </a:r>
          </a:p>
          <a:p>
            <a:r>
              <a:rPr lang="en-US" dirty="0"/>
              <a:t>Pruning</a:t>
            </a:r>
          </a:p>
          <a:p>
            <a:r>
              <a:rPr lang="en-US" dirty="0" err="1"/>
              <a:t>Iteratívan</a:t>
            </a:r>
            <a:r>
              <a:rPr lang="en-US" dirty="0"/>
              <a:t> </a:t>
            </a:r>
            <a:r>
              <a:rPr lang="en-US" dirty="0" err="1"/>
              <a:t>építjük</a:t>
            </a:r>
            <a:r>
              <a:rPr lang="en-US" dirty="0"/>
              <a:t> a </a:t>
            </a:r>
            <a:r>
              <a:rPr lang="en-US" dirty="0" err="1"/>
              <a:t>fát</a:t>
            </a:r>
            <a:endParaRPr lang="en-US" dirty="0"/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1ED904C-4F22-11CC-3312-D9F994F7C6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83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CAR </a:t>
            </a:r>
            <a:r>
              <a:rPr lang="en-US" dirty="0" err="1"/>
              <a:t>nagyon</a:t>
            </a:r>
            <a:r>
              <a:rPr lang="en-US" dirty="0"/>
              <a:t> </a:t>
            </a:r>
            <a:r>
              <a:rPr lang="en-US" dirty="0" err="1"/>
              <a:t>hasonlít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IC3-ra, </a:t>
            </a:r>
            <a:r>
              <a:rPr lang="en-US" dirty="0" err="1"/>
              <a:t>ami</a:t>
            </a:r>
            <a:r>
              <a:rPr lang="en-US" dirty="0"/>
              <a:t> </a:t>
            </a:r>
            <a:r>
              <a:rPr lang="en-US" dirty="0" err="1"/>
              <a:t>jobban</a:t>
            </a:r>
            <a:r>
              <a:rPr lang="en-US" dirty="0"/>
              <a:t> </a:t>
            </a:r>
            <a:r>
              <a:rPr lang="en-US" dirty="0" err="1"/>
              <a:t>körüljárt</a:t>
            </a:r>
            <a:r>
              <a:rPr lang="en-US" dirty="0"/>
              <a:t> a </a:t>
            </a:r>
            <a:r>
              <a:rPr lang="en-US" dirty="0" err="1"/>
              <a:t>szakirodalomban</a:t>
            </a:r>
            <a:r>
              <a:rPr lang="en-US" dirty="0"/>
              <a:t>, Vannak </a:t>
            </a:r>
            <a:r>
              <a:rPr lang="en-US" dirty="0" err="1"/>
              <a:t>optimalizációi</a:t>
            </a:r>
            <a:r>
              <a:rPr lang="en-US" dirty="0"/>
              <a:t>, </a:t>
            </a:r>
            <a:r>
              <a:rPr lang="en-US" dirty="0" err="1"/>
              <a:t>ami</a:t>
            </a:r>
            <a:r>
              <a:rPr lang="en-US" dirty="0"/>
              <a:t> </a:t>
            </a:r>
            <a:r>
              <a:rPr lang="en-US" dirty="0" err="1"/>
              <a:t>átvihető</a:t>
            </a:r>
            <a:r>
              <a:rPr lang="en-US" dirty="0"/>
              <a:t> a CAR-</a:t>
            </a:r>
            <a:r>
              <a:rPr lang="en-US" dirty="0" err="1"/>
              <a:t>ra</a:t>
            </a:r>
            <a:r>
              <a:rPr lang="en-US" dirty="0"/>
              <a:t> is</a:t>
            </a:r>
          </a:p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79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05D4-0191-A10E-52F3-87D8FFB8F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938FA4D1-F480-3ABA-A8AA-5565D6EDE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E52E489-F36A-DEAB-B010-3929723F5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9F6C9C3-CF0D-0125-FE4F-6CA66D537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08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1E655-EFE3-2C7D-68A5-142652B01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1A1B1B9-17F7-E9E9-1388-15BE4D370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3B692A7-EA1A-8BA4-6490-D4D8EABE7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CB77008-4866-567E-0954-01FA9385F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31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13D6A-F378-5B72-A878-4DA85820F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F599FC2-8E2E-0AE8-CA83-7A35E9CBF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A3541C1D-8355-529F-9D6D-E27AC7150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B800B79-846C-307C-182A-7C8F8558A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28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B00B5-B424-4371-E57D-58B1D6ED7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7FB584C-9068-1C2A-4409-7432A58D9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E812AB1-4BE7-83F2-308D-3D566612B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02022C9-D47D-3DEA-F203-0DC7E1F42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22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07932-48E3-1552-F38B-792E0467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BEA94F2-8D04-8EF4-A52F-BEB04DC7A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8E09480-FB3B-9024-7A7A-AE2B1CE9B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B826460-7DD3-7A7D-01DE-963D5B3F6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16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C7588-3EFD-082F-BAC6-28ED821E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AC2484A-0262-4559-F615-CB87F8E5C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B0AAFC4-243D-5A9D-E851-BBA91FB70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4C52F04-7E03-2C92-06BD-0C001A396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03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AA93-C645-6E57-97BF-4F6467EB7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2F5E487-46DA-6849-CA33-FB1F2698E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C31A0A4-1C22-BB7F-2136-353A52FC9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3DED947-BD35-4105-4239-98254210B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650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204B4-8F1E-F120-373D-530790E0C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44DC494-9589-5222-B74C-8C4D1516F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5274AE0-8819-ECF4-B9EE-A32AE473A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9F8C777-22C0-D916-BDA3-EB0B90BD1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87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674" y="1149532"/>
            <a:ext cx="10168652" cy="1034687"/>
          </a:xfrm>
        </p:spPr>
        <p:txBody>
          <a:bodyPr anchor="b">
            <a:noAutofit/>
          </a:bodyPr>
          <a:lstStyle>
            <a:lvl1pPr algn="l">
              <a:defRPr sz="540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347" y="2401599"/>
            <a:ext cx="7195359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0" y="5625246"/>
            <a:ext cx="2649608" cy="851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2" t="32419" r="19947" b="32423"/>
          <a:stretch/>
        </p:blipFill>
        <p:spPr>
          <a:xfrm>
            <a:off x="9833869" y="5613068"/>
            <a:ext cx="1604834" cy="92333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044523" y="5613068"/>
            <a:ext cx="6102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Budapest University of Technology and Economics</a:t>
            </a:r>
          </a:p>
          <a:p>
            <a:pPr algn="ctr"/>
            <a:r>
              <a:rPr lang="en-US" dirty="0"/>
              <a:t>Department of Measurement and Information Systems</a:t>
            </a:r>
          </a:p>
          <a:p>
            <a:pPr algn="ctr"/>
            <a:r>
              <a:rPr lang="en-US" dirty="0"/>
              <a:t>ftsrg </a:t>
            </a:r>
            <a:r>
              <a:rPr lang="hu-HU" dirty="0"/>
              <a:t>r</a:t>
            </a:r>
            <a:r>
              <a:rPr lang="en-US" dirty="0" err="1"/>
              <a:t>esearch</a:t>
            </a:r>
            <a:r>
              <a:rPr lang="en-US" dirty="0"/>
              <a:t> </a:t>
            </a:r>
            <a:r>
              <a:rPr lang="hu-HU" dirty="0"/>
              <a:t>g</a:t>
            </a:r>
            <a:r>
              <a:rPr lang="en-US" dirty="0" err="1"/>
              <a:t>roup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6909619" y="179947"/>
            <a:ext cx="4981650" cy="383463"/>
          </a:xfrm>
        </p:spPr>
        <p:txBody>
          <a:bodyPr/>
          <a:lstStyle>
            <a:lvl1pPr algn="r">
              <a:defRPr sz="1800"/>
            </a:lvl1pPr>
          </a:lstStyle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44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31"/>
          <p:cNvSpPr>
            <a:spLocks noGrp="1"/>
          </p:cNvSpPr>
          <p:nvPr>
            <p:ph type="ftr" sz="quarter" idx="10"/>
          </p:nvPr>
        </p:nvSpPr>
        <p:spPr>
          <a:xfrm>
            <a:off x="0" y="6419824"/>
            <a:ext cx="4674550" cy="41211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 CAR </a:t>
            </a:r>
            <a:r>
              <a:rPr lang="en-US" dirty="0" err="1"/>
              <a:t>modellellenőrző</a:t>
            </a:r>
            <a:r>
              <a:rPr lang="en-US" dirty="0"/>
              <a:t> </a:t>
            </a:r>
            <a:r>
              <a:rPr lang="en-US" dirty="0" err="1"/>
              <a:t>algoritmus</a:t>
            </a:r>
            <a:r>
              <a:rPr lang="en-US" dirty="0"/>
              <a:t> </a:t>
            </a:r>
            <a:r>
              <a:rPr lang="en-US" dirty="0" err="1"/>
              <a:t>továbbfejlesztése</a:t>
            </a:r>
            <a:r>
              <a:rPr lang="en-US" dirty="0"/>
              <a:t> </a:t>
            </a:r>
            <a:r>
              <a:rPr lang="en-US" dirty="0" err="1"/>
              <a:t>absztrakciós</a:t>
            </a:r>
            <a:r>
              <a:rPr lang="en-US" dirty="0"/>
              <a:t> </a:t>
            </a:r>
            <a:r>
              <a:rPr lang="en-US" dirty="0" err="1"/>
              <a:t>technikákkal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optimalizációkkal</a:t>
            </a:r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>
          <a:xfrm>
            <a:off x="5304149" y="6448478"/>
            <a:ext cx="1583703" cy="3834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Content Placeholder 36"/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051321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lang="en-US" smtClean="0"/>
            </a:lvl1pPr>
            <a:lvl2pPr marL="685800" indent="-228600">
              <a:buFont typeface="Open Sans" panose="020B0606030504020204" pitchFamily="34" charset="0"/>
              <a:buChar char="–"/>
              <a:defRPr lang="en-US" smtClean="0"/>
            </a:lvl2pPr>
            <a:lvl3pPr marL="1143000" indent="-228600">
              <a:buFont typeface="Open Sans" panose="020B0606030504020204" pitchFamily="34" charset="0"/>
              <a:buChar char="–"/>
              <a:defRPr lang="en-US" smtClean="0"/>
            </a:lvl3pPr>
            <a:lvl4pPr marL="1600200" indent="-228600">
              <a:buFont typeface="Open Sans" panose="020B0606030504020204" pitchFamily="34" charset="0"/>
              <a:buChar char="–"/>
              <a:defRPr lang="en-US" smtClean="0"/>
            </a:lvl4pPr>
            <a:lvl5pPr marL="2057400" indent="-228600">
              <a:buFont typeface="Open Sans" panose="020B0606030504020204" pitchFamily="34" charset="0"/>
              <a:buChar char="–"/>
              <a:defRPr lang="en-US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25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79" y="2083665"/>
            <a:ext cx="5156748" cy="1570703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8" y="3838724"/>
            <a:ext cx="4733002" cy="90702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3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48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1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8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1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1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9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674" y="1149532"/>
            <a:ext cx="10168652" cy="1034687"/>
          </a:xfrm>
        </p:spPr>
        <p:txBody>
          <a:bodyPr anchor="b">
            <a:noAutofit/>
          </a:bodyPr>
          <a:lstStyle>
            <a:lvl1pPr algn="l">
              <a:defRPr sz="540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347" y="2401599"/>
            <a:ext cx="7195359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" y="5625246"/>
            <a:ext cx="2649608" cy="851486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6909619" y="179947"/>
            <a:ext cx="4981650" cy="383463"/>
          </a:xfrm>
        </p:spPr>
        <p:txBody>
          <a:bodyPr/>
          <a:lstStyle>
            <a:lvl1pPr algn="r">
              <a:defRPr sz="1800"/>
            </a:lvl1pPr>
          </a:lstStyle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4FC3B-156D-44B3-B492-10C897D6AF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86884" y="5630687"/>
            <a:ext cx="3546053" cy="84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7DF58-9032-41E0-A24B-AD706474636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16406" y="5564988"/>
            <a:ext cx="972000" cy="9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FCA37E-C027-403A-AED2-6DA57F467D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05025" y="5510988"/>
            <a:ext cx="116756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4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3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Content Placeholder 36"/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051321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lang="en-US" smtClean="0"/>
            </a:lvl1pPr>
            <a:lvl2pPr marL="685800" indent="-228600">
              <a:buFont typeface="Open Sans" panose="020B0606030504020204" pitchFamily="34" charset="0"/>
              <a:buChar char="–"/>
              <a:defRPr lang="en-US" smtClean="0"/>
            </a:lvl2pPr>
            <a:lvl3pPr marL="1143000" indent="-228600">
              <a:buFont typeface="Open Sans" panose="020B0606030504020204" pitchFamily="34" charset="0"/>
              <a:buChar char="–"/>
              <a:defRPr lang="en-US" smtClean="0"/>
            </a:lvl3pPr>
            <a:lvl4pPr marL="1600200" indent="-228600">
              <a:buFont typeface="Open Sans" panose="020B0606030504020204" pitchFamily="34" charset="0"/>
              <a:buChar char="–"/>
              <a:defRPr lang="en-US" smtClean="0"/>
            </a:lvl4pPr>
            <a:lvl5pPr marL="2057400" indent="-228600">
              <a:buFont typeface="Open Sans" panose="020B0606030504020204" pitchFamily="34" charset="0"/>
              <a:buChar char="–"/>
              <a:defRPr lang="en-US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6948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79" y="2083665"/>
            <a:ext cx="5156748" cy="1570703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8" y="3838724"/>
            <a:ext cx="4733002" cy="90702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50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41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5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39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36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1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70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flipH="1">
            <a:off x="-1" y="6419821"/>
            <a:ext cx="11264000" cy="438180"/>
          </a:xfrm>
          <a:custGeom>
            <a:avLst/>
            <a:gdLst>
              <a:gd name="connsiteX0" fmla="*/ 11264000 w 11264000"/>
              <a:gd name="connsiteY0" fmla="*/ 0 h 438180"/>
              <a:gd name="connsiteX1" fmla="*/ 0 w 11264000"/>
              <a:gd name="connsiteY1" fmla="*/ 0 h 438180"/>
              <a:gd name="connsiteX2" fmla="*/ 172203 w 11264000"/>
              <a:gd name="connsiteY2" fmla="*/ 438180 h 438180"/>
              <a:gd name="connsiteX3" fmla="*/ 11264000 w 11264000"/>
              <a:gd name="connsiteY3" fmla="*/ 438180 h 438180"/>
              <a:gd name="connsiteX4" fmla="*/ 11264000 w 11264000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000" h="438180">
                <a:moveTo>
                  <a:pt x="11264000" y="0"/>
                </a:moveTo>
                <a:lnTo>
                  <a:pt x="0" y="0"/>
                </a:lnTo>
                <a:lnTo>
                  <a:pt x="172203" y="438180"/>
                </a:lnTo>
                <a:lnTo>
                  <a:pt x="11264000" y="438180"/>
                </a:lnTo>
                <a:lnTo>
                  <a:pt x="112640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11208783" y="6419820"/>
            <a:ext cx="983218" cy="438180"/>
          </a:xfrm>
          <a:custGeom>
            <a:avLst/>
            <a:gdLst>
              <a:gd name="connsiteX0" fmla="*/ 172204 w 983218"/>
              <a:gd name="connsiteY0" fmla="*/ 0 h 438180"/>
              <a:gd name="connsiteX1" fmla="*/ 983218 w 983218"/>
              <a:gd name="connsiteY1" fmla="*/ 0 h 438180"/>
              <a:gd name="connsiteX2" fmla="*/ 983218 w 983218"/>
              <a:gd name="connsiteY2" fmla="*/ 438180 h 438180"/>
              <a:gd name="connsiteX3" fmla="*/ 0 w 983218"/>
              <a:gd name="connsiteY3" fmla="*/ 438180 h 438180"/>
              <a:gd name="connsiteX4" fmla="*/ 172204 w 983218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218" h="438180">
                <a:moveTo>
                  <a:pt x="172204" y="0"/>
                </a:moveTo>
                <a:lnTo>
                  <a:pt x="983218" y="0"/>
                </a:lnTo>
                <a:lnTo>
                  <a:pt x="983218" y="438180"/>
                </a:lnTo>
                <a:lnTo>
                  <a:pt x="0" y="438180"/>
                </a:lnTo>
                <a:lnTo>
                  <a:pt x="172204" y="0"/>
                </a:lnTo>
                <a:close/>
              </a:path>
            </a:pathLst>
          </a:custGeom>
          <a:gradFill>
            <a:gsLst>
              <a:gs pos="32000">
                <a:srgbClr val="283C88"/>
              </a:gs>
              <a:gs pos="100000">
                <a:srgbClr val="5F2C60"/>
              </a:gs>
            </a:gsLst>
            <a:lin ang="3852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978" y="3132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9" y="1201994"/>
            <a:ext cx="1102196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32447" r="19869" b="31872"/>
          <a:stretch/>
        </p:blipFill>
        <p:spPr>
          <a:xfrm>
            <a:off x="11441362" y="6453743"/>
            <a:ext cx="655748" cy="3781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4359" y="6448478"/>
            <a:ext cx="27432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1" y="6448478"/>
            <a:ext cx="4247534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AVM 2026</a:t>
            </a:r>
          </a:p>
        </p:txBody>
      </p:sp>
    </p:spTree>
    <p:extLst>
      <p:ext uri="{BB962C8B-B14F-4D97-AF65-F5344CB8AC3E}">
        <p14:creationId xmlns:p14="http://schemas.microsoft.com/office/powerpoint/2010/main" val="94651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flipH="1">
            <a:off x="-1" y="6419821"/>
            <a:ext cx="11264000" cy="438180"/>
          </a:xfrm>
          <a:custGeom>
            <a:avLst/>
            <a:gdLst>
              <a:gd name="connsiteX0" fmla="*/ 11264000 w 11264000"/>
              <a:gd name="connsiteY0" fmla="*/ 0 h 438180"/>
              <a:gd name="connsiteX1" fmla="*/ 0 w 11264000"/>
              <a:gd name="connsiteY1" fmla="*/ 0 h 438180"/>
              <a:gd name="connsiteX2" fmla="*/ 172203 w 11264000"/>
              <a:gd name="connsiteY2" fmla="*/ 438180 h 438180"/>
              <a:gd name="connsiteX3" fmla="*/ 11264000 w 11264000"/>
              <a:gd name="connsiteY3" fmla="*/ 438180 h 438180"/>
              <a:gd name="connsiteX4" fmla="*/ 11264000 w 11264000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000" h="438180">
                <a:moveTo>
                  <a:pt x="11264000" y="0"/>
                </a:moveTo>
                <a:lnTo>
                  <a:pt x="0" y="0"/>
                </a:lnTo>
                <a:lnTo>
                  <a:pt x="172203" y="438180"/>
                </a:lnTo>
                <a:lnTo>
                  <a:pt x="11264000" y="438180"/>
                </a:lnTo>
                <a:lnTo>
                  <a:pt x="112640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11208783" y="6419820"/>
            <a:ext cx="983218" cy="438180"/>
          </a:xfrm>
          <a:custGeom>
            <a:avLst/>
            <a:gdLst>
              <a:gd name="connsiteX0" fmla="*/ 172204 w 983218"/>
              <a:gd name="connsiteY0" fmla="*/ 0 h 438180"/>
              <a:gd name="connsiteX1" fmla="*/ 983218 w 983218"/>
              <a:gd name="connsiteY1" fmla="*/ 0 h 438180"/>
              <a:gd name="connsiteX2" fmla="*/ 983218 w 983218"/>
              <a:gd name="connsiteY2" fmla="*/ 438180 h 438180"/>
              <a:gd name="connsiteX3" fmla="*/ 0 w 983218"/>
              <a:gd name="connsiteY3" fmla="*/ 438180 h 438180"/>
              <a:gd name="connsiteX4" fmla="*/ 172204 w 983218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218" h="438180">
                <a:moveTo>
                  <a:pt x="172204" y="0"/>
                </a:moveTo>
                <a:lnTo>
                  <a:pt x="983218" y="0"/>
                </a:lnTo>
                <a:lnTo>
                  <a:pt x="983218" y="438180"/>
                </a:lnTo>
                <a:lnTo>
                  <a:pt x="0" y="438180"/>
                </a:lnTo>
                <a:lnTo>
                  <a:pt x="172204" y="0"/>
                </a:lnTo>
                <a:close/>
              </a:path>
            </a:pathLst>
          </a:custGeom>
          <a:gradFill>
            <a:gsLst>
              <a:gs pos="32000">
                <a:srgbClr val="283C88"/>
              </a:gs>
              <a:gs pos="100000">
                <a:srgbClr val="5F2C60"/>
              </a:gs>
            </a:gsLst>
            <a:lin ang="3852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978" y="3132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9" y="1201994"/>
            <a:ext cx="1102196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32447" r="19869" b="31872"/>
          <a:stretch/>
        </p:blipFill>
        <p:spPr>
          <a:xfrm>
            <a:off x="11441362" y="6453743"/>
            <a:ext cx="655748" cy="3781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4359" y="6448478"/>
            <a:ext cx="27432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1" y="6448478"/>
            <a:ext cx="41148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A CAR modellellenőrző algoritmus továbbfejlesztése absztrakciós technikákkal és optimalizációkkal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0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04A850-945D-3BCD-ED9F-CC6DB5184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601" y="1499379"/>
            <a:ext cx="11175999" cy="1841500"/>
          </a:xfrm>
        </p:spPr>
        <p:txBody>
          <a:bodyPr/>
          <a:lstStyle/>
          <a:p>
            <a:r>
              <a:rPr lang="en-GB" sz="4400" b="1" dirty="0">
                <a:latin typeface="Arial" panose="020B0604020202020204" pitchFamily="34" charset="0"/>
              </a:rPr>
              <a:t>Combining formal verification algorithms</a:t>
            </a:r>
            <a:endParaRPr lang="en-US" sz="4400" b="1" noProof="0" dirty="0">
              <a:latin typeface="Arial" panose="020B0604020202020204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B407B1B-1700-0944-A259-D56CF16A8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001" y="4011390"/>
            <a:ext cx="7195359" cy="1178414"/>
          </a:xfrm>
        </p:spPr>
        <p:txBody>
          <a:bodyPr/>
          <a:lstStyle/>
          <a:p>
            <a:r>
              <a:rPr lang="en-US" noProof="0" dirty="0"/>
              <a:t>Dániel Kovács </a:t>
            </a:r>
            <a:endParaRPr lang="en-US" dirty="0"/>
          </a:p>
          <a:p>
            <a:r>
              <a:rPr lang="en-US" dirty="0"/>
              <a:t>Supervisor</a:t>
            </a:r>
            <a:r>
              <a:rPr lang="en-US" noProof="0" dirty="0"/>
              <a:t>: Milán Mondok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68D5A3-3D3A-D910-161C-AF45031566FE}"/>
              </a:ext>
            </a:extLst>
          </p:cNvPr>
          <p:cNvSpPr txBox="1"/>
          <p:nvPr/>
        </p:nvSpPr>
        <p:spPr>
          <a:xfrm>
            <a:off x="7478486" y="4011390"/>
            <a:ext cx="4463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This research was partially funded by the EKÖP-26-2 New National Excellence Program under project numbers EKÖP-26-2-BME-250; funded by the NRDI Fund of Hungary</a:t>
            </a:r>
          </a:p>
        </p:txBody>
      </p:sp>
    </p:spTree>
    <p:extLst>
      <p:ext uri="{BB962C8B-B14F-4D97-AF65-F5344CB8AC3E}">
        <p14:creationId xmlns:p14="http://schemas.microsoft.com/office/powerpoint/2010/main" val="2657211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8B78153-2807-0BA9-E9FD-CDA65718057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8517747" cy="5051321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b="1" noProof="0" dirty="0">
                <a:solidFill>
                  <a:schemeClr val="accent1"/>
                </a:solidFill>
              </a:rPr>
              <a:t>Safety-critical</a:t>
            </a:r>
            <a:r>
              <a:rPr lang="en-US" noProof="0" dirty="0"/>
              <a:t> systems</a:t>
            </a:r>
          </a:p>
          <a:p>
            <a:pPr lvl="1"/>
            <a:r>
              <a:rPr lang="en-US" noProof="0" dirty="0"/>
              <a:t>In case of failure: </a:t>
            </a:r>
            <a:r>
              <a:rPr lang="en-US" b="1" noProof="0" dirty="0">
                <a:solidFill>
                  <a:schemeClr val="accent2"/>
                </a:solidFill>
              </a:rPr>
              <a:t>severe consequences</a:t>
            </a:r>
          </a:p>
          <a:p>
            <a:endParaRPr lang="en-US" noProof="0" dirty="0"/>
          </a:p>
          <a:p>
            <a:pPr>
              <a:buClr>
                <a:schemeClr val="tx1"/>
              </a:buClr>
            </a:pPr>
            <a:r>
              <a:rPr lang="en-US" b="1" noProof="0" dirty="0">
                <a:solidFill>
                  <a:schemeClr val="accent1"/>
                </a:solidFill>
              </a:rPr>
              <a:t>Model checking</a:t>
            </a:r>
          </a:p>
          <a:p>
            <a:pPr lvl="1"/>
            <a:r>
              <a:rPr lang="en-US" noProof="0" dirty="0"/>
              <a:t>Use of mathematical methods</a:t>
            </a:r>
          </a:p>
          <a:p>
            <a:pPr lvl="1">
              <a:buClr>
                <a:schemeClr val="tx1"/>
              </a:buClr>
            </a:pPr>
            <a:r>
              <a:rPr lang="en-US" b="1" noProof="0" dirty="0">
                <a:solidFill>
                  <a:schemeClr val="accent2"/>
                </a:solidFill>
              </a:rPr>
              <a:t>Detecting errors</a:t>
            </a:r>
            <a:r>
              <a:rPr lang="en-US" noProof="0" dirty="0"/>
              <a:t> and proving </a:t>
            </a:r>
            <a:r>
              <a:rPr lang="en-US" b="1" noProof="0" dirty="0">
                <a:solidFill>
                  <a:schemeClr val="accent6"/>
                </a:solidFill>
              </a:rPr>
              <a:t>correctness</a:t>
            </a:r>
          </a:p>
          <a:p>
            <a:pPr lvl="1"/>
            <a:r>
              <a:rPr lang="en-US" noProof="0" dirty="0"/>
              <a:t>Computationally intensive and difficult problems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0A961977-F851-0441-DCAF-C65A86D0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16" name="Kép 15" descr="A képen ég, közlekedés, kültéri, rakéta látható&#10;&#10;Automatikusan generált leírás">
            <a:extLst>
              <a:ext uri="{FF2B5EF4-FFF2-40B4-BE49-F238E27FC236}">
                <a16:creationId xmlns:a16="http://schemas.microsoft.com/office/drawing/2014/main" id="{C73F4B3A-B7C7-0D2F-C8E7-AC866279F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556" y="3050428"/>
            <a:ext cx="2757444" cy="2205956"/>
          </a:xfrm>
          <a:prstGeom prst="rect">
            <a:avLst/>
          </a:prstGeom>
        </p:spPr>
      </p:pic>
      <p:pic>
        <p:nvPicPr>
          <p:cNvPr id="18" name="Kép 17" descr="A képen közlekedés, vonat, kültéri, sín látható&#10;&#10;Automatikusan generált leírás">
            <a:extLst>
              <a:ext uri="{FF2B5EF4-FFF2-40B4-BE49-F238E27FC236}">
                <a16:creationId xmlns:a16="http://schemas.microsoft.com/office/drawing/2014/main" id="{E48B1E06-24FD-8E95-6177-B405C72CA9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556" y="1502121"/>
            <a:ext cx="2757443" cy="1551061"/>
          </a:xfrm>
          <a:prstGeom prst="rect">
            <a:avLst/>
          </a:prstGeom>
        </p:spPr>
      </p:pic>
      <p:pic>
        <p:nvPicPr>
          <p:cNvPr id="20" name="Kép 19" descr="A képen ég, közlekedés, gyalu, repülőgép látható&#10;&#10;Automatikusan generált leírás">
            <a:extLst>
              <a:ext uri="{FF2B5EF4-FFF2-40B4-BE49-F238E27FC236}">
                <a16:creationId xmlns:a16="http://schemas.microsoft.com/office/drawing/2014/main" id="{6048C718-9EF0-7262-B46D-5467D93CD3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555" y="-4367"/>
            <a:ext cx="2757443" cy="1507402"/>
          </a:xfrm>
          <a:prstGeom prst="rect">
            <a:avLst/>
          </a:prstGeom>
        </p:spPr>
      </p:pic>
      <p:pic>
        <p:nvPicPr>
          <p:cNvPr id="14" name="Kép 13" descr="A képen ember, ruházat, személy, szöveg látható&#10;&#10;Automatikusan generált leírás">
            <a:extLst>
              <a:ext uri="{FF2B5EF4-FFF2-40B4-BE49-F238E27FC236}">
                <a16:creationId xmlns:a16="http://schemas.microsoft.com/office/drawing/2014/main" id="{C092DE5B-F48C-CBC5-B0EF-02FB427C51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557" y="4868761"/>
            <a:ext cx="2757442" cy="155106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F0FA7-9862-4728-D277-1C2B1A68DD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2</a:t>
            </a:fld>
            <a:endParaRPr lang="hu-HU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7EBDEE2-613F-D84C-FC6C-368CA6778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21F8AC-07FE-ECF2-6E56-34C99AABCA5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667A8A8A-BFF8-C998-F5B7-D89DB13A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Model checking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36C1561A-3DFD-5298-17B4-B146784A5385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35C78986-26D0-2947-7101-5DA6803F756E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6C0FBD58-31EC-A0A0-A604-A88BC1565ED1}"/>
              </a:ext>
            </a:extLst>
          </p:cNvPr>
          <p:cNvSpPr txBox="1"/>
          <p:nvPr/>
        </p:nvSpPr>
        <p:spPr>
          <a:xfrm>
            <a:off x="588075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87A48CB3-30F4-46FF-EC37-05A6C6447A5A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14" name="Beszédbuborék: négyszög 13">
            <a:extLst>
              <a:ext uri="{FF2B5EF4-FFF2-40B4-BE49-F238E27FC236}">
                <a16:creationId xmlns:a16="http://schemas.microsoft.com/office/drawing/2014/main" id="{37D984C8-6C7F-DD6C-3D7F-95531A21766E}"/>
              </a:ext>
            </a:extLst>
          </p:cNvPr>
          <p:cNvSpPr/>
          <p:nvPr/>
        </p:nvSpPr>
        <p:spPr>
          <a:xfrm>
            <a:off x="1165856" y="4764214"/>
            <a:ext cx="3302450" cy="823018"/>
          </a:xfrm>
          <a:prstGeom prst="wedgeRectCallout">
            <a:avLst>
              <a:gd name="adj1" fmla="val -28837"/>
              <a:gd name="adj2" fmla="val -107349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Init: initial states</a:t>
            </a:r>
          </a:p>
        </p:txBody>
      </p:sp>
      <p:sp>
        <p:nvSpPr>
          <p:cNvPr id="15" name="Beszédbuborék: négyszög 14">
            <a:extLst>
              <a:ext uri="{FF2B5EF4-FFF2-40B4-BE49-F238E27FC236}">
                <a16:creationId xmlns:a16="http://schemas.microsoft.com/office/drawing/2014/main" id="{345DD884-C11F-A7BA-3BB6-D454B99BE713}"/>
              </a:ext>
            </a:extLst>
          </p:cNvPr>
          <p:cNvSpPr/>
          <p:nvPr/>
        </p:nvSpPr>
        <p:spPr>
          <a:xfrm>
            <a:off x="9675451" y="1561052"/>
            <a:ext cx="2411769" cy="823018"/>
          </a:xfrm>
          <a:prstGeom prst="wedgeRectCallout">
            <a:avLst>
              <a:gd name="adj1" fmla="val -8191"/>
              <a:gd name="adj2" fmla="val 133449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Error: </a:t>
            </a:r>
            <a:r>
              <a:rPr lang="en-US" sz="2000" b="1" dirty="0">
                <a:solidFill>
                  <a:srgbClr val="C00000"/>
                </a:solidFill>
              </a:rPr>
              <a:t>error</a:t>
            </a:r>
            <a:r>
              <a:rPr lang="en-US" sz="2000" dirty="0"/>
              <a:t> states</a:t>
            </a:r>
          </a:p>
        </p:txBody>
      </p:sp>
      <p:cxnSp>
        <p:nvCxnSpPr>
          <p:cNvPr id="99" name="Egyenes összekötő nyíllal 28">
            <a:extLst>
              <a:ext uri="{FF2B5EF4-FFF2-40B4-BE49-F238E27FC236}">
                <a16:creationId xmlns:a16="http://schemas.microsoft.com/office/drawing/2014/main" id="{F9F26671-7F0E-4BAB-5836-53171B9B034A}"/>
              </a:ext>
            </a:extLst>
          </p:cNvPr>
          <p:cNvCxnSpPr>
            <a:cxnSpLocks/>
          </p:cNvCxnSpPr>
          <p:nvPr/>
        </p:nvCxnSpPr>
        <p:spPr>
          <a:xfrm>
            <a:off x="4281024" y="3614531"/>
            <a:ext cx="3635309" cy="0"/>
          </a:xfrm>
          <a:prstGeom prst="straightConnector1">
            <a:avLst/>
          </a:prstGeom>
          <a:ln w="7620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Szövegdoboz 29">
            <a:extLst>
              <a:ext uri="{FF2B5EF4-FFF2-40B4-BE49-F238E27FC236}">
                <a16:creationId xmlns:a16="http://schemas.microsoft.com/office/drawing/2014/main" id="{A273E5BA-B0F4-4130-8742-C97AAB7E48CF}"/>
              </a:ext>
            </a:extLst>
          </p:cNvPr>
          <p:cNvSpPr txBox="1"/>
          <p:nvPr/>
        </p:nvSpPr>
        <p:spPr>
          <a:xfrm>
            <a:off x="5765130" y="2699875"/>
            <a:ext cx="608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noProof="0" dirty="0"/>
              <a:t>?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990D1700-5B04-6E66-063A-F9C90F70ABE8}"/>
              </a:ext>
            </a:extLst>
          </p:cNvPr>
          <p:cNvSpPr>
            <a:spLocks noChangeAspect="1"/>
          </p:cNvSpPr>
          <p:nvPr/>
        </p:nvSpPr>
        <p:spPr>
          <a:xfrm>
            <a:off x="1334312" y="3219049"/>
            <a:ext cx="1005840" cy="100584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7532701-0E37-7497-D465-651539184301}"/>
              </a:ext>
            </a:extLst>
          </p:cNvPr>
          <p:cNvSpPr>
            <a:spLocks noChangeAspect="1"/>
          </p:cNvSpPr>
          <p:nvPr/>
        </p:nvSpPr>
        <p:spPr>
          <a:xfrm flipH="1">
            <a:off x="10523804" y="3219050"/>
            <a:ext cx="1005840" cy="98599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3DDAB-8D50-B45E-09F4-2A4D139026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3</a:t>
            </a:fld>
            <a:endParaRPr lang="hu-HU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E3C8AE-DF76-4DAF-2C38-DE8D84CD53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AA86E-BAE2-BAF5-A11C-C72710D6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8E2B9F20-4AE1-E793-2D1A-1BE50215B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A9724D6A-357C-0A57-6312-7415E0CF153C}"/>
              </a:ext>
            </a:extLst>
          </p:cNvPr>
          <p:cNvSpPr>
            <a:spLocks noChangeAspect="1"/>
          </p:cNvSpPr>
          <p:nvPr/>
        </p:nvSpPr>
        <p:spPr>
          <a:xfrm>
            <a:off x="133431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X=0</a:t>
            </a: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51B6959E-1B63-D3CC-1070-85B72AFC1C3F}"/>
              </a:ext>
            </a:extLst>
          </p:cNvPr>
          <p:cNvSpPr>
            <a:spLocks noChangeAspect="1"/>
          </p:cNvSpPr>
          <p:nvPr/>
        </p:nvSpPr>
        <p:spPr>
          <a:xfrm flipH="1">
            <a:off x="10523805" y="2948304"/>
            <a:ext cx="1022052" cy="100188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X=7</a:t>
            </a: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736C5973-48E7-F6BD-5BB8-32114724F200}"/>
              </a:ext>
            </a:extLst>
          </p:cNvPr>
          <p:cNvSpPr>
            <a:spLocks noChangeAspect="1"/>
          </p:cNvSpPr>
          <p:nvPr/>
        </p:nvSpPr>
        <p:spPr>
          <a:xfrm>
            <a:off x="264709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X=1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7DACEC4A-9D64-7E72-1B66-695353685A07}"/>
              </a:ext>
            </a:extLst>
          </p:cNvPr>
          <p:cNvSpPr>
            <a:spLocks noChangeAspect="1"/>
          </p:cNvSpPr>
          <p:nvPr/>
        </p:nvSpPr>
        <p:spPr>
          <a:xfrm>
            <a:off x="395988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X=2</a:t>
            </a:r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E71EE2B-AA03-70C8-A870-0F639BE40ADD}"/>
              </a:ext>
            </a:extLst>
          </p:cNvPr>
          <p:cNvSpPr>
            <a:spLocks noChangeAspect="1"/>
          </p:cNvSpPr>
          <p:nvPr/>
        </p:nvSpPr>
        <p:spPr>
          <a:xfrm>
            <a:off x="527266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X=3</a:t>
            </a:r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753DEBA9-529B-AC57-14AF-33D7F56440AE}"/>
              </a:ext>
            </a:extLst>
          </p:cNvPr>
          <p:cNvSpPr>
            <a:spLocks noChangeAspect="1"/>
          </p:cNvSpPr>
          <p:nvPr/>
        </p:nvSpPr>
        <p:spPr>
          <a:xfrm>
            <a:off x="658545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X=4</a:t>
            </a:r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905FB579-CCA5-7260-AF23-84B14715FD98}"/>
              </a:ext>
            </a:extLst>
          </p:cNvPr>
          <p:cNvSpPr>
            <a:spLocks noChangeAspect="1"/>
          </p:cNvSpPr>
          <p:nvPr/>
        </p:nvSpPr>
        <p:spPr>
          <a:xfrm>
            <a:off x="789823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X=5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1F691C48-3E00-CD71-3A45-0900730F5F87}"/>
              </a:ext>
            </a:extLst>
          </p:cNvPr>
          <p:cNvSpPr>
            <a:spLocks noChangeAspect="1"/>
          </p:cNvSpPr>
          <p:nvPr/>
        </p:nvSpPr>
        <p:spPr>
          <a:xfrm>
            <a:off x="921102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X=6</a:t>
            </a:r>
          </a:p>
        </p:txBody>
      </p:sp>
      <p:cxnSp>
        <p:nvCxnSpPr>
          <p:cNvPr id="22" name="Egyenes összekötő nyíllal 21">
            <a:extLst>
              <a:ext uri="{FF2B5EF4-FFF2-40B4-BE49-F238E27FC236}">
                <a16:creationId xmlns:a16="http://schemas.microsoft.com/office/drawing/2014/main" id="{403365D7-9B16-6C82-333B-85DBB93A95AD}"/>
              </a:ext>
            </a:extLst>
          </p:cNvPr>
          <p:cNvCxnSpPr>
            <a:stCxn id="7" idx="6"/>
            <a:endCxn id="8" idx="2"/>
          </p:cNvCxnSpPr>
          <p:nvPr/>
        </p:nvCxnSpPr>
        <p:spPr>
          <a:xfrm>
            <a:off x="2336198" y="3449247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>
            <a:extLst>
              <a:ext uri="{FF2B5EF4-FFF2-40B4-BE49-F238E27FC236}">
                <a16:creationId xmlns:a16="http://schemas.microsoft.com/office/drawing/2014/main" id="{0A43F57F-6DDA-F687-3AD5-6C5F18301FC5}"/>
              </a:ext>
            </a:extLst>
          </p:cNvPr>
          <p:cNvCxnSpPr/>
          <p:nvPr/>
        </p:nvCxnSpPr>
        <p:spPr>
          <a:xfrm>
            <a:off x="10212908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A69D3952-0AC5-0FB4-6244-1AE7024689E7}"/>
              </a:ext>
            </a:extLst>
          </p:cNvPr>
          <p:cNvCxnSpPr/>
          <p:nvPr/>
        </p:nvCxnSpPr>
        <p:spPr>
          <a:xfrm>
            <a:off x="8900123" y="3492008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>
            <a:extLst>
              <a:ext uri="{FF2B5EF4-FFF2-40B4-BE49-F238E27FC236}">
                <a16:creationId xmlns:a16="http://schemas.microsoft.com/office/drawing/2014/main" id="{D6E82ECB-4370-A852-5FB5-F4E03D0358C4}"/>
              </a:ext>
            </a:extLst>
          </p:cNvPr>
          <p:cNvCxnSpPr/>
          <p:nvPr/>
        </p:nvCxnSpPr>
        <p:spPr>
          <a:xfrm>
            <a:off x="7587338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>
            <a:extLst>
              <a:ext uri="{FF2B5EF4-FFF2-40B4-BE49-F238E27FC236}">
                <a16:creationId xmlns:a16="http://schemas.microsoft.com/office/drawing/2014/main" id="{69721986-7E76-43F4-9B5B-480159825857}"/>
              </a:ext>
            </a:extLst>
          </p:cNvPr>
          <p:cNvCxnSpPr/>
          <p:nvPr/>
        </p:nvCxnSpPr>
        <p:spPr>
          <a:xfrm>
            <a:off x="6274553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>
            <a:extLst>
              <a:ext uri="{FF2B5EF4-FFF2-40B4-BE49-F238E27FC236}">
                <a16:creationId xmlns:a16="http://schemas.microsoft.com/office/drawing/2014/main" id="{BACD0105-5057-E063-A33D-268381C97AF1}"/>
              </a:ext>
            </a:extLst>
          </p:cNvPr>
          <p:cNvCxnSpPr/>
          <p:nvPr/>
        </p:nvCxnSpPr>
        <p:spPr>
          <a:xfrm>
            <a:off x="4961768" y="3466925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A6986FD7-1A7A-2C42-2C9A-34F8C17B7A48}"/>
              </a:ext>
            </a:extLst>
          </p:cNvPr>
          <p:cNvCxnSpPr/>
          <p:nvPr/>
        </p:nvCxnSpPr>
        <p:spPr>
          <a:xfrm>
            <a:off x="3648983" y="3466925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07C6C-898F-9EAD-0E02-6D50614F6A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4</a:t>
            </a:fld>
            <a:endParaRPr lang="hu-HU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20A1-5A7E-F3EA-9353-4319D0ADB9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6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448D8-9596-B4EA-DEFE-602FB0CD8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13C2ED5-2BEC-A634-2449-EC8AFF25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1994BC3F-B8C1-6E2C-8D0A-948C56769626}"/>
              </a:ext>
            </a:extLst>
          </p:cNvPr>
          <p:cNvSpPr>
            <a:spLocks noChangeAspect="1"/>
          </p:cNvSpPr>
          <p:nvPr/>
        </p:nvSpPr>
        <p:spPr>
          <a:xfrm>
            <a:off x="133431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X=0</a:t>
            </a: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8B8B95AA-0A44-7591-0D8B-421E6C377872}"/>
              </a:ext>
            </a:extLst>
          </p:cNvPr>
          <p:cNvSpPr>
            <a:spLocks noChangeAspect="1"/>
          </p:cNvSpPr>
          <p:nvPr/>
        </p:nvSpPr>
        <p:spPr>
          <a:xfrm flipH="1">
            <a:off x="10523805" y="2948304"/>
            <a:ext cx="1022052" cy="100188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X=7</a:t>
            </a: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27C83480-A850-AA09-F465-3A73E1B4CD82}"/>
              </a:ext>
            </a:extLst>
          </p:cNvPr>
          <p:cNvSpPr>
            <a:spLocks noChangeAspect="1"/>
          </p:cNvSpPr>
          <p:nvPr/>
        </p:nvSpPr>
        <p:spPr>
          <a:xfrm>
            <a:off x="264709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X=1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12179342-4AD9-DCC7-29DE-FDF1944E8DD4}"/>
              </a:ext>
            </a:extLst>
          </p:cNvPr>
          <p:cNvSpPr>
            <a:spLocks noChangeAspect="1"/>
          </p:cNvSpPr>
          <p:nvPr/>
        </p:nvSpPr>
        <p:spPr>
          <a:xfrm>
            <a:off x="395988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X=2</a:t>
            </a:r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498C8407-F326-49B5-0AC7-FE3AE8E0E61A}"/>
              </a:ext>
            </a:extLst>
          </p:cNvPr>
          <p:cNvSpPr>
            <a:spLocks noChangeAspect="1"/>
          </p:cNvSpPr>
          <p:nvPr/>
        </p:nvSpPr>
        <p:spPr>
          <a:xfrm>
            <a:off x="527266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X=3</a:t>
            </a:r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8F6B978B-1F0E-D058-1967-738B813EF2A0}"/>
              </a:ext>
            </a:extLst>
          </p:cNvPr>
          <p:cNvSpPr>
            <a:spLocks noChangeAspect="1"/>
          </p:cNvSpPr>
          <p:nvPr/>
        </p:nvSpPr>
        <p:spPr>
          <a:xfrm>
            <a:off x="658545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X=4</a:t>
            </a:r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2A663858-B09F-9418-CB7C-90C2B0DBC910}"/>
              </a:ext>
            </a:extLst>
          </p:cNvPr>
          <p:cNvSpPr>
            <a:spLocks noChangeAspect="1"/>
          </p:cNvSpPr>
          <p:nvPr/>
        </p:nvSpPr>
        <p:spPr>
          <a:xfrm>
            <a:off x="7898237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X=5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D652C50D-8B53-7693-AEE2-15E97173F21E}"/>
              </a:ext>
            </a:extLst>
          </p:cNvPr>
          <p:cNvSpPr>
            <a:spLocks noChangeAspect="1"/>
          </p:cNvSpPr>
          <p:nvPr/>
        </p:nvSpPr>
        <p:spPr>
          <a:xfrm>
            <a:off x="9211022" y="2948304"/>
            <a:ext cx="1001886" cy="10018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X=6</a:t>
            </a:r>
          </a:p>
        </p:txBody>
      </p:sp>
      <p:cxnSp>
        <p:nvCxnSpPr>
          <p:cNvPr id="22" name="Egyenes összekötő nyíllal 21">
            <a:extLst>
              <a:ext uri="{FF2B5EF4-FFF2-40B4-BE49-F238E27FC236}">
                <a16:creationId xmlns:a16="http://schemas.microsoft.com/office/drawing/2014/main" id="{08EA2414-ED30-AB23-627D-7C7DC3FB11D2}"/>
              </a:ext>
            </a:extLst>
          </p:cNvPr>
          <p:cNvCxnSpPr>
            <a:stCxn id="7" idx="6"/>
            <a:endCxn id="8" idx="2"/>
          </p:cNvCxnSpPr>
          <p:nvPr/>
        </p:nvCxnSpPr>
        <p:spPr>
          <a:xfrm>
            <a:off x="2336198" y="3449247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nyíllal 22">
            <a:extLst>
              <a:ext uri="{FF2B5EF4-FFF2-40B4-BE49-F238E27FC236}">
                <a16:creationId xmlns:a16="http://schemas.microsoft.com/office/drawing/2014/main" id="{380008C0-6C54-00A2-DB4F-D96EAEB0971A}"/>
              </a:ext>
            </a:extLst>
          </p:cNvPr>
          <p:cNvCxnSpPr/>
          <p:nvPr/>
        </p:nvCxnSpPr>
        <p:spPr>
          <a:xfrm>
            <a:off x="10212908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86133191-8537-8E67-8AEE-2A93F9D94F5B}"/>
              </a:ext>
            </a:extLst>
          </p:cNvPr>
          <p:cNvCxnSpPr/>
          <p:nvPr/>
        </p:nvCxnSpPr>
        <p:spPr>
          <a:xfrm>
            <a:off x="8900123" y="3492008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24">
            <a:extLst>
              <a:ext uri="{FF2B5EF4-FFF2-40B4-BE49-F238E27FC236}">
                <a16:creationId xmlns:a16="http://schemas.microsoft.com/office/drawing/2014/main" id="{21D40CEF-7F2D-1511-C37F-85C96C9764B9}"/>
              </a:ext>
            </a:extLst>
          </p:cNvPr>
          <p:cNvCxnSpPr/>
          <p:nvPr/>
        </p:nvCxnSpPr>
        <p:spPr>
          <a:xfrm>
            <a:off x="7587338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nyíllal 25">
            <a:extLst>
              <a:ext uri="{FF2B5EF4-FFF2-40B4-BE49-F238E27FC236}">
                <a16:creationId xmlns:a16="http://schemas.microsoft.com/office/drawing/2014/main" id="{CB659E89-C0DE-0287-E5D2-699B03D4CC00}"/>
              </a:ext>
            </a:extLst>
          </p:cNvPr>
          <p:cNvCxnSpPr/>
          <p:nvPr/>
        </p:nvCxnSpPr>
        <p:spPr>
          <a:xfrm>
            <a:off x="6274553" y="3477754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>
            <a:extLst>
              <a:ext uri="{FF2B5EF4-FFF2-40B4-BE49-F238E27FC236}">
                <a16:creationId xmlns:a16="http://schemas.microsoft.com/office/drawing/2014/main" id="{6BE92018-FC5B-30B9-4ED4-D8C9B910363F}"/>
              </a:ext>
            </a:extLst>
          </p:cNvPr>
          <p:cNvCxnSpPr/>
          <p:nvPr/>
        </p:nvCxnSpPr>
        <p:spPr>
          <a:xfrm>
            <a:off x="4961768" y="3466925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75938695-36E3-5764-CE1B-B35A771B70EC}"/>
              </a:ext>
            </a:extLst>
          </p:cNvPr>
          <p:cNvCxnSpPr/>
          <p:nvPr/>
        </p:nvCxnSpPr>
        <p:spPr>
          <a:xfrm>
            <a:off x="3648983" y="3466925"/>
            <a:ext cx="310899" cy="0"/>
          </a:xfrm>
          <a:prstGeom prst="straightConnector1">
            <a:avLst/>
          </a:prstGeom>
          <a:ln w="3810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églalap: lekerekített 2">
            <a:extLst>
              <a:ext uri="{FF2B5EF4-FFF2-40B4-BE49-F238E27FC236}">
                <a16:creationId xmlns:a16="http://schemas.microsoft.com/office/drawing/2014/main" id="{5501137E-18B1-F501-5CAB-E326E2BF11C3}"/>
              </a:ext>
            </a:extLst>
          </p:cNvPr>
          <p:cNvSpPr/>
          <p:nvPr/>
        </p:nvSpPr>
        <p:spPr>
          <a:xfrm>
            <a:off x="708917" y="2219218"/>
            <a:ext cx="5702157" cy="242470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988B8B0B-1C38-7D9F-F2EC-D21129642EBC}"/>
              </a:ext>
            </a:extLst>
          </p:cNvPr>
          <p:cNvSpPr/>
          <p:nvPr/>
        </p:nvSpPr>
        <p:spPr>
          <a:xfrm>
            <a:off x="6411074" y="2219218"/>
            <a:ext cx="5702157" cy="2424701"/>
          </a:xfrm>
          <a:prstGeom prst="round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B725538-DE96-C532-5FC4-8F3440ED6F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5</a:t>
            </a:fld>
            <a:endParaRPr lang="hu-HU" noProof="0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416CF34-8716-FE45-DCE9-9AE6BCDE96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E4241-9372-BB1B-4FC6-EF6632DE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A366DA8-30C3-07E1-4971-4EB67B1B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Téglalap: lekerekített 2">
            <a:extLst>
              <a:ext uri="{FF2B5EF4-FFF2-40B4-BE49-F238E27FC236}">
                <a16:creationId xmlns:a16="http://schemas.microsoft.com/office/drawing/2014/main" id="{DD03CA8D-DFDB-7B1F-6C8E-36A7FCEF34EA}"/>
              </a:ext>
            </a:extLst>
          </p:cNvPr>
          <p:cNvSpPr/>
          <p:nvPr/>
        </p:nvSpPr>
        <p:spPr>
          <a:xfrm>
            <a:off x="708918" y="2219218"/>
            <a:ext cx="4595232" cy="2424701"/>
          </a:xfrm>
          <a:prstGeom prst="roundRect">
            <a:avLst/>
          </a:prstGeom>
          <a:solidFill>
            <a:srgbClr val="1446A0"/>
          </a:solidFill>
          <a:ln w="38100"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1112D6CD-47DA-426D-239B-1F1FFDFE2156}"/>
              </a:ext>
            </a:extLst>
          </p:cNvPr>
          <p:cNvSpPr/>
          <p:nvPr/>
        </p:nvSpPr>
        <p:spPr>
          <a:xfrm>
            <a:off x="7191909" y="2219218"/>
            <a:ext cx="4798033" cy="2424701"/>
          </a:xfrm>
          <a:prstGeom prst="roundRect">
            <a:avLst/>
          </a:prstGeom>
          <a:solidFill>
            <a:srgbClr val="960018"/>
          </a:solidFill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3CABC09C-54CE-C899-4D3A-B4B030366A92}"/>
              </a:ext>
            </a:extLst>
          </p:cNvPr>
          <p:cNvSpPr txBox="1"/>
          <p:nvPr/>
        </p:nvSpPr>
        <p:spPr>
          <a:xfrm>
            <a:off x="2312933" y="3105834"/>
            <a:ext cx="223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noProof="0" dirty="0">
                <a:solidFill>
                  <a:schemeClr val="bg1"/>
                </a:solidFill>
              </a:rPr>
              <a:t>x&lt;=3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A01A1266-7957-0832-939F-CE6B4243ED08}"/>
              </a:ext>
            </a:extLst>
          </p:cNvPr>
          <p:cNvSpPr txBox="1"/>
          <p:nvPr/>
        </p:nvSpPr>
        <p:spPr>
          <a:xfrm>
            <a:off x="9051067" y="3105833"/>
            <a:ext cx="223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noProof="0" dirty="0">
                <a:solidFill>
                  <a:schemeClr val="bg1"/>
                </a:solidFill>
              </a:rPr>
              <a:t>x&gt;3</a:t>
            </a:r>
          </a:p>
        </p:txBody>
      </p:sp>
      <p:cxnSp>
        <p:nvCxnSpPr>
          <p:cNvPr id="18" name="Egyenes összekötő nyíllal 17">
            <a:extLst>
              <a:ext uri="{FF2B5EF4-FFF2-40B4-BE49-F238E27FC236}">
                <a16:creationId xmlns:a16="http://schemas.microsoft.com/office/drawing/2014/main" id="{0CC1A705-11F5-3526-C0BC-35284D4EA49F}"/>
              </a:ext>
            </a:extLst>
          </p:cNvPr>
          <p:cNvCxnSpPr>
            <a:stCxn id="3" idx="3"/>
            <a:endCxn id="6" idx="1"/>
          </p:cNvCxnSpPr>
          <p:nvPr/>
        </p:nvCxnSpPr>
        <p:spPr>
          <a:xfrm>
            <a:off x="5304150" y="3431569"/>
            <a:ext cx="188775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043CE-8578-2C0B-25C2-D11A487336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6</a:t>
            </a:fld>
            <a:endParaRPr lang="hu-HU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CAEFB-8F4E-0755-10BD-E01B49088D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9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45702-99E9-8F03-4DDE-F9648EDBD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5D2B8B-D68B-F5C2-8899-3B42BE57230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ACE27C77-AA14-EF55-782E-68925956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 algorithm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21521228-9B38-DF5E-8010-2DA7509C6B91}"/>
              </a:ext>
            </a:extLst>
          </p:cNvPr>
          <p:cNvSpPr/>
          <p:nvPr/>
        </p:nvSpPr>
        <p:spPr>
          <a:xfrm rot="5400000">
            <a:off x="1958548" y="666739"/>
            <a:ext cx="3410662" cy="58361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EDA85F60-DF78-24EB-4889-67BDC8680A0E}"/>
              </a:ext>
            </a:extLst>
          </p:cNvPr>
          <p:cNvSpPr/>
          <p:nvPr/>
        </p:nvSpPr>
        <p:spPr>
          <a:xfrm rot="5400000">
            <a:off x="1876812" y="1310694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B455A43A-1EA6-AF3C-1954-362F6AEAA90C}"/>
              </a:ext>
            </a:extLst>
          </p:cNvPr>
          <p:cNvSpPr/>
          <p:nvPr/>
        </p:nvSpPr>
        <p:spPr>
          <a:xfrm rot="5400000">
            <a:off x="1383433" y="2267614"/>
            <a:ext cx="2111911" cy="263439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1F49DE4C-228F-41C3-A4B7-4322FDA85242}"/>
              </a:ext>
            </a:extLst>
          </p:cNvPr>
          <p:cNvSpPr>
            <a:spLocks noChangeAspect="1"/>
          </p:cNvSpPr>
          <p:nvPr/>
        </p:nvSpPr>
        <p:spPr>
          <a:xfrm>
            <a:off x="1334312" y="3219049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531F7058-5937-49A3-17E5-16764FE0633E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49AF4472-B875-6B5B-93B8-907E2C543DDD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2234F0BC-B6F4-D862-B417-606EEEDA69DB}"/>
              </a:ext>
            </a:extLst>
          </p:cNvPr>
          <p:cNvSpPr txBox="1"/>
          <p:nvPr/>
        </p:nvSpPr>
        <p:spPr>
          <a:xfrm>
            <a:off x="588075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38512AE-3F1F-E5BD-5928-9F54D4E73B6D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12" name="Beszédbuborék: négyszög 11">
            <a:extLst>
              <a:ext uri="{FF2B5EF4-FFF2-40B4-BE49-F238E27FC236}">
                <a16:creationId xmlns:a16="http://schemas.microsoft.com/office/drawing/2014/main" id="{CDDCA885-58FE-71CE-2588-5EE04D298079}"/>
              </a:ext>
            </a:extLst>
          </p:cNvPr>
          <p:cNvSpPr/>
          <p:nvPr/>
        </p:nvSpPr>
        <p:spPr>
          <a:xfrm>
            <a:off x="5196928" y="637098"/>
            <a:ext cx="3561476" cy="1134784"/>
          </a:xfrm>
          <a:prstGeom prst="wedgeRectCallout">
            <a:avLst>
              <a:gd name="adj1" fmla="val -31140"/>
              <a:gd name="adj2" fmla="val 143360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Over-approximation of states </a:t>
            </a:r>
            <a:r>
              <a:rPr lang="en-US" sz="2000" b="1" dirty="0">
                <a:solidFill>
                  <a:schemeClr val="accent1"/>
                </a:solidFill>
              </a:rPr>
              <a:t>reachable in i steps</a:t>
            </a:r>
          </a:p>
        </p:txBody>
      </p:sp>
      <p:sp>
        <p:nvSpPr>
          <p:cNvPr id="13" name="Beszédbuborék: négyszög 14">
            <a:extLst>
              <a:ext uri="{FF2B5EF4-FFF2-40B4-BE49-F238E27FC236}">
                <a16:creationId xmlns:a16="http://schemas.microsoft.com/office/drawing/2014/main" id="{AB2C234E-1874-9FA5-2F7C-2622F6B77CBE}"/>
              </a:ext>
            </a:extLst>
          </p:cNvPr>
          <p:cNvSpPr/>
          <p:nvPr/>
        </p:nvSpPr>
        <p:spPr>
          <a:xfrm>
            <a:off x="8906493" y="4953792"/>
            <a:ext cx="3149259" cy="1344139"/>
          </a:xfrm>
          <a:prstGeom prst="wedgeRectCallout">
            <a:avLst>
              <a:gd name="adj1" fmla="val -30161"/>
              <a:gd name="adj2" fmla="val -75098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States from which an </a:t>
            </a:r>
            <a:r>
              <a:rPr lang="en-US" sz="2000" b="1" dirty="0">
                <a:solidFill>
                  <a:srgbClr val="960018"/>
                </a:solidFill>
              </a:rPr>
              <a:t>error</a:t>
            </a:r>
            <a:r>
              <a:rPr lang="en-US" sz="2000" dirty="0">
                <a:solidFill>
                  <a:schemeClr val="tx1"/>
                </a:solidFill>
              </a:rPr>
              <a:t> state is reachable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b="1" dirty="0">
                <a:solidFill>
                  <a:srgbClr val="960018"/>
                </a:solidFill>
              </a:rPr>
              <a:t>under-approximation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3EE84F4C-1030-E8C8-F8FB-148FFEA78118}"/>
              </a:ext>
            </a:extLst>
          </p:cNvPr>
          <p:cNvSpPr>
            <a:spLocks noChangeAspect="1"/>
          </p:cNvSpPr>
          <p:nvPr/>
        </p:nvSpPr>
        <p:spPr>
          <a:xfrm flipH="1">
            <a:off x="10523805" y="3219049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grpSp>
        <p:nvGrpSpPr>
          <p:cNvPr id="16" name="Group 9">
            <a:extLst>
              <a:ext uri="{FF2B5EF4-FFF2-40B4-BE49-F238E27FC236}">
                <a16:creationId xmlns:a16="http://schemas.microsoft.com/office/drawing/2014/main" id="{2CBEFFE2-8793-84B2-9293-907A0EC40042}"/>
              </a:ext>
            </a:extLst>
          </p:cNvPr>
          <p:cNvGrpSpPr/>
          <p:nvPr/>
        </p:nvGrpSpPr>
        <p:grpSpPr>
          <a:xfrm>
            <a:off x="7583481" y="2083148"/>
            <a:ext cx="3011925" cy="3289011"/>
            <a:chOff x="7040763" y="2081927"/>
            <a:chExt cx="3011925" cy="3289011"/>
          </a:xfrm>
        </p:grpSpPr>
        <p:sp>
          <p:nvSpPr>
            <p:cNvPr id="17" name="Ellipszis 40">
              <a:extLst>
                <a:ext uri="{FF2B5EF4-FFF2-40B4-BE49-F238E27FC236}">
                  <a16:creationId xmlns:a16="http://schemas.microsoft.com/office/drawing/2014/main" id="{CBDB3EF7-CB3B-F351-8E4E-76D59B5CB236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7040763" y="4639418"/>
              <a:ext cx="746244" cy="7315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noProof="0" dirty="0">
                  <a:solidFill>
                    <a:schemeClr val="bg1"/>
                  </a:solidFill>
                </a:rPr>
                <a:t>U</a:t>
              </a:r>
              <a:r>
                <a:rPr lang="hu-HU" sz="1600" noProof="0" dirty="0">
                  <a:solidFill>
                    <a:schemeClr val="bg1"/>
                  </a:solidFill>
                </a:rPr>
                <a:t>4</a:t>
              </a:r>
              <a:endParaRPr lang="hu-HU" sz="2000" noProof="0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Group 7">
              <a:extLst>
                <a:ext uri="{FF2B5EF4-FFF2-40B4-BE49-F238E27FC236}">
                  <a16:creationId xmlns:a16="http://schemas.microsoft.com/office/drawing/2014/main" id="{B4281F6F-0D0A-F719-3CD3-E4DC1F1B535C}"/>
                </a:ext>
              </a:extLst>
            </p:cNvPr>
            <p:cNvGrpSpPr/>
            <p:nvPr/>
          </p:nvGrpSpPr>
          <p:grpSpPr>
            <a:xfrm>
              <a:off x="7116460" y="2081927"/>
              <a:ext cx="2936228" cy="2923251"/>
              <a:chOff x="7116460" y="2081927"/>
              <a:chExt cx="2936228" cy="2923251"/>
            </a:xfrm>
          </p:grpSpPr>
          <p:cxnSp>
            <p:nvCxnSpPr>
              <p:cNvPr id="23" name="Straight Arrow Connector 79">
                <a:extLst>
                  <a:ext uri="{FF2B5EF4-FFF2-40B4-BE49-F238E27FC236}">
                    <a16:creationId xmlns:a16="http://schemas.microsoft.com/office/drawing/2014/main" id="{6C430A20-3E07-C42E-F37B-8FF5417244EC}"/>
                  </a:ext>
                </a:extLst>
              </p:cNvPr>
              <p:cNvCxnSpPr>
                <a:cxnSpLocks/>
                <a:endCxn id="27" idx="7"/>
              </p:cNvCxnSpPr>
              <p:nvPr/>
            </p:nvCxnSpPr>
            <p:spPr>
              <a:xfrm>
                <a:off x="7862704" y="3580179"/>
                <a:ext cx="662596" cy="401129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19">
                <a:extLst>
                  <a:ext uri="{FF2B5EF4-FFF2-40B4-BE49-F238E27FC236}">
                    <a16:creationId xmlns:a16="http://schemas.microsoft.com/office/drawing/2014/main" id="{8F603B0E-68E7-22F7-E68C-EBFC44EF04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23157" y="3777525"/>
                <a:ext cx="929531" cy="40229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1">
                <a:extLst>
                  <a:ext uri="{FF2B5EF4-FFF2-40B4-BE49-F238E27FC236}">
                    <a16:creationId xmlns:a16="http://schemas.microsoft.com/office/drawing/2014/main" id="{937B9F8C-73D7-1781-7AA2-1D8E5188B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95670" y="2630184"/>
                <a:ext cx="957018" cy="789658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Ellipszis 40">
                <a:extLst>
                  <a:ext uri="{FF2B5EF4-FFF2-40B4-BE49-F238E27FC236}">
                    <a16:creationId xmlns:a16="http://schemas.microsoft.com/office/drawing/2014/main" id="{923D7FFD-EA96-DB28-8876-8E48708B2F35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365869" y="2081927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1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Ellipszis 40">
                <a:extLst>
                  <a:ext uri="{FF2B5EF4-FFF2-40B4-BE49-F238E27FC236}">
                    <a16:creationId xmlns:a16="http://schemas.microsoft.com/office/drawing/2014/main" id="{5143D0B1-E8E9-3CDD-C4E5-251E7BD74B4B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416015" y="3874179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2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Ellipszis 40">
                <a:extLst>
                  <a:ext uri="{FF2B5EF4-FFF2-40B4-BE49-F238E27FC236}">
                    <a16:creationId xmlns:a16="http://schemas.microsoft.com/office/drawing/2014/main" id="{4A2BB08D-E8FB-6642-96BC-19AA22C83E3C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7116460" y="3013730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3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Straight Arrow Connector 83">
                <a:extLst>
                  <a:ext uri="{FF2B5EF4-FFF2-40B4-BE49-F238E27FC236}">
                    <a16:creationId xmlns:a16="http://schemas.microsoft.com/office/drawing/2014/main" id="{C9166B77-732E-D6A7-7825-55D9C5569F28}"/>
                  </a:ext>
                </a:extLst>
              </p:cNvPr>
              <p:cNvCxnSpPr>
                <a:cxnSpLocks/>
                <a:stCxn id="17" idx="2"/>
                <a:endCxn id="27" idx="5"/>
              </p:cNvCxnSpPr>
              <p:nvPr/>
            </p:nvCxnSpPr>
            <p:spPr>
              <a:xfrm flipV="1">
                <a:off x="7787007" y="4498570"/>
                <a:ext cx="738293" cy="506608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0A588E7E-30B0-E192-735C-92DC42787617}"/>
              </a:ext>
            </a:extLst>
          </p:cNvPr>
          <p:cNvSpPr txBox="1"/>
          <p:nvPr/>
        </p:nvSpPr>
        <p:spPr>
          <a:xfrm>
            <a:off x="3669185" y="3013501"/>
            <a:ext cx="673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noProof="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6AEBC4-8542-946C-2FF4-D66B819E45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7</a:t>
            </a:fld>
            <a:endParaRPr lang="hu-HU" noProof="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790068E-C865-B18C-D4C1-71AAD23B04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" grpId="0" animBg="1"/>
      <p:bldP spid="7" grpId="0" animBg="1"/>
      <p:bldP spid="19" grpId="0"/>
      <p:bldP spid="46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955C6-FAF1-DC4E-36BA-8D5D8E2BE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B32D0288-4554-8031-DE2A-28987A54D356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4F97F7CA-16FA-059F-F6DA-23AE3930B55B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8390BA19-E5DD-F8EE-A292-ABAE63F2F4D1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0B2876-A415-EDBA-E510-47D54C01EB5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588A02AD-B66B-5F69-21E6-6F1398BB1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1A530B3-9178-F165-0B9B-58413570E57B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54CD4C30-1E12-19CC-B71B-8FFDDB51F736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8BA48552-9BEF-D32C-15A1-C6F35DE0F093}"/>
              </a:ext>
            </a:extLst>
          </p:cNvPr>
          <p:cNvSpPr txBox="1"/>
          <p:nvPr/>
        </p:nvSpPr>
        <p:spPr>
          <a:xfrm>
            <a:off x="588075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CAE10D23-F95D-2BCA-44F5-C8C6F8D99BDC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16" name="Ellipszis 40">
            <a:extLst>
              <a:ext uri="{FF2B5EF4-FFF2-40B4-BE49-F238E27FC236}">
                <a16:creationId xmlns:a16="http://schemas.microsoft.com/office/drawing/2014/main" id="{5A21F697-35F8-B2B2-960E-C199F1A0AC9D}"/>
              </a:ext>
            </a:extLst>
          </p:cNvPr>
          <p:cNvSpPr>
            <a:spLocks noChangeAspect="1"/>
          </p:cNvSpPr>
          <p:nvPr/>
        </p:nvSpPr>
        <p:spPr>
          <a:xfrm flipH="1">
            <a:off x="3799452" y="3967410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5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41" name="Ellipszis 40">
            <a:extLst>
              <a:ext uri="{FF2B5EF4-FFF2-40B4-BE49-F238E27FC236}">
                <a16:creationId xmlns:a16="http://schemas.microsoft.com/office/drawing/2014/main" id="{5E8C537B-3001-5F20-2647-F8BDBD9A6653}"/>
              </a:ext>
            </a:extLst>
          </p:cNvPr>
          <p:cNvSpPr>
            <a:spLocks noChangeAspect="1"/>
          </p:cNvSpPr>
          <p:nvPr/>
        </p:nvSpPr>
        <p:spPr>
          <a:xfrm flipH="1">
            <a:off x="9052313" y="3213257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D4202B-7B33-7568-B9FD-9A8532C12D71}"/>
              </a:ext>
            </a:extLst>
          </p:cNvPr>
          <p:cNvGrpSpPr/>
          <p:nvPr/>
        </p:nvGrpSpPr>
        <p:grpSpPr>
          <a:xfrm>
            <a:off x="6119696" y="2069780"/>
            <a:ext cx="3041902" cy="3289011"/>
            <a:chOff x="7040763" y="2081927"/>
            <a:chExt cx="3041902" cy="3289011"/>
          </a:xfrm>
        </p:grpSpPr>
        <p:sp>
          <p:nvSpPr>
            <p:cNvPr id="79" name="Ellipszis 40">
              <a:extLst>
                <a:ext uri="{FF2B5EF4-FFF2-40B4-BE49-F238E27FC236}">
                  <a16:creationId xmlns:a16="http://schemas.microsoft.com/office/drawing/2014/main" id="{2715087D-5A7F-F0D6-977E-5598E2AF0D69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7040763" y="4639418"/>
              <a:ext cx="746244" cy="7315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noProof="0" dirty="0">
                  <a:solidFill>
                    <a:schemeClr val="bg1"/>
                  </a:solidFill>
                </a:rPr>
                <a:t>U</a:t>
              </a:r>
              <a:r>
                <a:rPr lang="hu-HU" sz="1600" noProof="0" dirty="0">
                  <a:solidFill>
                    <a:schemeClr val="bg1"/>
                  </a:solidFill>
                </a:rPr>
                <a:t>4</a:t>
              </a:r>
              <a:endParaRPr lang="hu-HU" sz="2000" noProof="0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4340853-4114-D6DB-4BD5-51705D906BA3}"/>
                </a:ext>
              </a:extLst>
            </p:cNvPr>
            <p:cNvGrpSpPr/>
            <p:nvPr/>
          </p:nvGrpSpPr>
          <p:grpSpPr>
            <a:xfrm>
              <a:off x="7116460" y="2081927"/>
              <a:ext cx="2966205" cy="2923251"/>
              <a:chOff x="7116460" y="2081927"/>
              <a:chExt cx="2966205" cy="2923251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0DB4E84B-1D87-7630-475E-E8B5E89FD06A}"/>
                  </a:ext>
                </a:extLst>
              </p:cNvPr>
              <p:cNvCxnSpPr>
                <a:cxnSpLocks/>
                <a:endCxn id="76" idx="7"/>
              </p:cNvCxnSpPr>
              <p:nvPr/>
            </p:nvCxnSpPr>
            <p:spPr>
              <a:xfrm>
                <a:off x="7862704" y="3559178"/>
                <a:ext cx="662596" cy="42213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7E4CABFE-DDB2-0162-C65B-D08B589CB1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23157" y="3725070"/>
                <a:ext cx="906784" cy="454746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D5E6A286-198A-EC2B-4EAC-55EFB3ADBF28}"/>
                  </a:ext>
                </a:extLst>
              </p:cNvPr>
              <p:cNvCxnSpPr>
                <a:cxnSpLocks/>
                <a:endCxn id="41" idx="7"/>
              </p:cNvCxnSpPr>
              <p:nvPr/>
            </p:nvCxnSpPr>
            <p:spPr>
              <a:xfrm>
                <a:off x="9095670" y="2630184"/>
                <a:ext cx="986995" cy="702349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zis 40">
                <a:extLst>
                  <a:ext uri="{FF2B5EF4-FFF2-40B4-BE49-F238E27FC236}">
                    <a16:creationId xmlns:a16="http://schemas.microsoft.com/office/drawing/2014/main" id="{28E222BC-0296-D6BC-4422-FEEB79F6CBDD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365869" y="2081927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1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Ellipszis 40">
                <a:extLst>
                  <a:ext uri="{FF2B5EF4-FFF2-40B4-BE49-F238E27FC236}">
                    <a16:creationId xmlns:a16="http://schemas.microsoft.com/office/drawing/2014/main" id="{F4D6D776-5453-4F2A-D375-5B87F8DBEF46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416015" y="3874179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2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Ellipszis 40">
                <a:extLst>
                  <a:ext uri="{FF2B5EF4-FFF2-40B4-BE49-F238E27FC236}">
                    <a16:creationId xmlns:a16="http://schemas.microsoft.com/office/drawing/2014/main" id="{6EE68FB2-5F8B-15F7-1699-6ADF80F058F8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7116460" y="3013730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3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C3F132CE-C3E3-CF47-1EC4-9B350C29B0ED}"/>
                  </a:ext>
                </a:extLst>
              </p:cNvPr>
              <p:cNvCxnSpPr>
                <a:cxnSpLocks/>
                <a:stCxn id="79" idx="2"/>
                <a:endCxn id="76" idx="5"/>
              </p:cNvCxnSpPr>
              <p:nvPr/>
            </p:nvCxnSpPr>
            <p:spPr>
              <a:xfrm flipV="1">
                <a:off x="7787007" y="4498570"/>
                <a:ext cx="738293" cy="506608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" name="Straight Arrow Connector 83">
            <a:extLst>
              <a:ext uri="{FF2B5EF4-FFF2-40B4-BE49-F238E27FC236}">
                <a16:creationId xmlns:a16="http://schemas.microsoft.com/office/drawing/2014/main" id="{F1634ABB-2A2B-A2EE-3421-5100E89E596B}"/>
              </a:ext>
            </a:extLst>
          </p:cNvPr>
          <p:cNvCxnSpPr>
            <a:cxnSpLocks/>
            <a:endCxn id="79" idx="6"/>
          </p:cNvCxnSpPr>
          <p:nvPr/>
        </p:nvCxnSpPr>
        <p:spPr>
          <a:xfrm>
            <a:off x="4545694" y="4460762"/>
            <a:ext cx="1574002" cy="53226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83">
            <a:extLst>
              <a:ext uri="{FF2B5EF4-FFF2-40B4-BE49-F238E27FC236}">
                <a16:creationId xmlns:a16="http://schemas.microsoft.com/office/drawing/2014/main" id="{EB533C43-FA08-184B-5EEA-2F9C54487738}"/>
              </a:ext>
            </a:extLst>
          </p:cNvPr>
          <p:cNvCxnSpPr>
            <a:cxnSpLocks/>
            <a:endCxn id="16" idx="6"/>
          </p:cNvCxnSpPr>
          <p:nvPr/>
        </p:nvCxnSpPr>
        <p:spPr>
          <a:xfrm flipV="1">
            <a:off x="2964118" y="4333170"/>
            <a:ext cx="835334" cy="1874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zis 40">
            <a:extLst>
              <a:ext uri="{FF2B5EF4-FFF2-40B4-BE49-F238E27FC236}">
                <a16:creationId xmlns:a16="http://schemas.microsoft.com/office/drawing/2014/main" id="{CE7D910E-F967-ED56-A7AC-6D243794FF4D}"/>
              </a:ext>
            </a:extLst>
          </p:cNvPr>
          <p:cNvSpPr>
            <a:spLocks noChangeAspect="1"/>
          </p:cNvSpPr>
          <p:nvPr/>
        </p:nvSpPr>
        <p:spPr>
          <a:xfrm flipH="1">
            <a:off x="2240127" y="3859427"/>
            <a:ext cx="746245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6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83">
            <a:extLst>
              <a:ext uri="{FF2B5EF4-FFF2-40B4-BE49-F238E27FC236}">
                <a16:creationId xmlns:a16="http://schemas.microsoft.com/office/drawing/2014/main" id="{5AB52C52-C975-8B42-497F-6083092783AF}"/>
              </a:ext>
            </a:extLst>
          </p:cNvPr>
          <p:cNvCxnSpPr>
            <a:cxnSpLocks/>
            <a:endCxn id="17" idx="6"/>
          </p:cNvCxnSpPr>
          <p:nvPr/>
        </p:nvCxnSpPr>
        <p:spPr>
          <a:xfrm>
            <a:off x="1712713" y="3874179"/>
            <a:ext cx="527414" cy="351008"/>
          </a:xfrm>
          <a:prstGeom prst="straightConnector1">
            <a:avLst/>
          </a:prstGeom>
          <a:ln w="5715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zorzás jele 35">
            <a:extLst>
              <a:ext uri="{FF2B5EF4-FFF2-40B4-BE49-F238E27FC236}">
                <a16:creationId xmlns:a16="http://schemas.microsoft.com/office/drawing/2014/main" id="{EAC7E26C-43BF-B114-0656-6D02F4B42A24}"/>
              </a:ext>
            </a:extLst>
          </p:cNvPr>
          <p:cNvSpPr/>
          <p:nvPr/>
        </p:nvSpPr>
        <p:spPr>
          <a:xfrm>
            <a:off x="1671613" y="3714286"/>
            <a:ext cx="547318" cy="62749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1E2185-7D75-F49A-89BD-5ADAF3C173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8</a:t>
            </a:fld>
            <a:endParaRPr lang="hu-HU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8076D23-3E9F-3F25-0D01-4084A4D931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7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4463-E49D-1FFF-BD59-5749949C7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0BB0879F-DF0A-C6B9-500B-CA3BEE2C16C1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5796A1FD-FC8B-EFB7-EFA0-DFF3E6AA6335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D4A8FF10-F63B-79C9-7DFB-5D88EB465FDB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BAFEB5-D6B1-17DF-37BD-6093D3029E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4D658777-E643-7674-0F8E-29D9FC8C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F8984741-8FD5-0D4B-3DD7-C8440C123006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0E4E9370-75F7-1885-0C8B-1EE83442F357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45B05E77-0FF3-DAB2-CA46-F62C470550B8}"/>
              </a:ext>
            </a:extLst>
          </p:cNvPr>
          <p:cNvSpPr txBox="1"/>
          <p:nvPr/>
        </p:nvSpPr>
        <p:spPr>
          <a:xfrm>
            <a:off x="588075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F3359077-126D-3FE1-981D-BB35BE1206D3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16" name="Ellipszis 40">
            <a:extLst>
              <a:ext uri="{FF2B5EF4-FFF2-40B4-BE49-F238E27FC236}">
                <a16:creationId xmlns:a16="http://schemas.microsoft.com/office/drawing/2014/main" id="{F878BB64-5A12-F71F-83BE-52C830858DFE}"/>
              </a:ext>
            </a:extLst>
          </p:cNvPr>
          <p:cNvSpPr>
            <a:spLocks noChangeAspect="1"/>
          </p:cNvSpPr>
          <p:nvPr/>
        </p:nvSpPr>
        <p:spPr>
          <a:xfrm flipH="1">
            <a:off x="3799452" y="3967410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5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41" name="Ellipszis 40">
            <a:extLst>
              <a:ext uri="{FF2B5EF4-FFF2-40B4-BE49-F238E27FC236}">
                <a16:creationId xmlns:a16="http://schemas.microsoft.com/office/drawing/2014/main" id="{D9BA6CD0-C7DB-7441-6A85-B3339602973F}"/>
              </a:ext>
            </a:extLst>
          </p:cNvPr>
          <p:cNvSpPr>
            <a:spLocks noChangeAspect="1"/>
          </p:cNvSpPr>
          <p:nvPr/>
        </p:nvSpPr>
        <p:spPr>
          <a:xfrm flipH="1">
            <a:off x="9052313" y="3213257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12F239-95FB-8399-D9B4-4352DC209469}"/>
              </a:ext>
            </a:extLst>
          </p:cNvPr>
          <p:cNvGrpSpPr/>
          <p:nvPr/>
        </p:nvGrpSpPr>
        <p:grpSpPr>
          <a:xfrm>
            <a:off x="6119696" y="2069780"/>
            <a:ext cx="3041902" cy="3289011"/>
            <a:chOff x="7040763" y="2081927"/>
            <a:chExt cx="3041902" cy="3289011"/>
          </a:xfrm>
        </p:grpSpPr>
        <p:sp>
          <p:nvSpPr>
            <p:cNvPr id="79" name="Ellipszis 40">
              <a:extLst>
                <a:ext uri="{FF2B5EF4-FFF2-40B4-BE49-F238E27FC236}">
                  <a16:creationId xmlns:a16="http://schemas.microsoft.com/office/drawing/2014/main" id="{E381BC7E-1B78-B1A4-A900-9C813B557FB7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7040763" y="4639418"/>
              <a:ext cx="746244" cy="7315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noProof="0" dirty="0">
                  <a:solidFill>
                    <a:schemeClr val="bg1"/>
                  </a:solidFill>
                </a:rPr>
                <a:t>U</a:t>
              </a:r>
              <a:r>
                <a:rPr lang="hu-HU" sz="1600" noProof="0" dirty="0">
                  <a:solidFill>
                    <a:schemeClr val="bg1"/>
                  </a:solidFill>
                </a:rPr>
                <a:t>4</a:t>
              </a:r>
              <a:endParaRPr lang="hu-HU" sz="2000" noProof="0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09805B3-596B-2DF2-1A88-73760B6DE8A9}"/>
                </a:ext>
              </a:extLst>
            </p:cNvPr>
            <p:cNvGrpSpPr/>
            <p:nvPr/>
          </p:nvGrpSpPr>
          <p:grpSpPr>
            <a:xfrm>
              <a:off x="7116460" y="2081927"/>
              <a:ext cx="2966205" cy="2923251"/>
              <a:chOff x="7116460" y="2081927"/>
              <a:chExt cx="2966205" cy="2923251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6C2A6450-78F7-1FC4-C4DA-62A69E3B2882}"/>
                  </a:ext>
                </a:extLst>
              </p:cNvPr>
              <p:cNvCxnSpPr>
                <a:cxnSpLocks/>
                <a:endCxn id="76" idx="7"/>
              </p:cNvCxnSpPr>
              <p:nvPr/>
            </p:nvCxnSpPr>
            <p:spPr>
              <a:xfrm>
                <a:off x="7862704" y="3559178"/>
                <a:ext cx="662596" cy="42213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C14A7ED4-C3F7-703B-E1DE-2C790BCB6A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2259" y="3725070"/>
                <a:ext cx="867682" cy="384063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7A53253A-696D-E64F-35AF-13F8C6B18CCE}"/>
                  </a:ext>
                </a:extLst>
              </p:cNvPr>
              <p:cNvCxnSpPr>
                <a:cxnSpLocks/>
                <a:endCxn id="41" idx="7"/>
              </p:cNvCxnSpPr>
              <p:nvPr/>
            </p:nvCxnSpPr>
            <p:spPr>
              <a:xfrm>
                <a:off x="9095670" y="2630184"/>
                <a:ext cx="986995" cy="702349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zis 40">
                <a:extLst>
                  <a:ext uri="{FF2B5EF4-FFF2-40B4-BE49-F238E27FC236}">
                    <a16:creationId xmlns:a16="http://schemas.microsoft.com/office/drawing/2014/main" id="{588F3F11-3289-81BC-DD10-BE4C18745D42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365869" y="2081927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1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Ellipszis 40">
                <a:extLst>
                  <a:ext uri="{FF2B5EF4-FFF2-40B4-BE49-F238E27FC236}">
                    <a16:creationId xmlns:a16="http://schemas.microsoft.com/office/drawing/2014/main" id="{26D09812-FE5E-6C1C-6B9D-28D59046080A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416015" y="3874179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2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Ellipszis 40">
                <a:extLst>
                  <a:ext uri="{FF2B5EF4-FFF2-40B4-BE49-F238E27FC236}">
                    <a16:creationId xmlns:a16="http://schemas.microsoft.com/office/drawing/2014/main" id="{970FF9DB-78BF-DB37-A6F8-D8AEE558C66F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7116460" y="3013730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3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C3112E40-AF0A-D9B1-C44E-D82EB5B2FC69}"/>
                  </a:ext>
                </a:extLst>
              </p:cNvPr>
              <p:cNvCxnSpPr>
                <a:cxnSpLocks/>
                <a:stCxn id="79" idx="2"/>
                <a:endCxn id="76" idx="5"/>
              </p:cNvCxnSpPr>
              <p:nvPr/>
            </p:nvCxnSpPr>
            <p:spPr>
              <a:xfrm flipV="1">
                <a:off x="7787007" y="4498570"/>
                <a:ext cx="738293" cy="506608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" name="Straight Arrow Connector 83">
            <a:extLst>
              <a:ext uri="{FF2B5EF4-FFF2-40B4-BE49-F238E27FC236}">
                <a16:creationId xmlns:a16="http://schemas.microsoft.com/office/drawing/2014/main" id="{63FD4C4B-3D28-7D2B-5707-ACB25566CC7C}"/>
              </a:ext>
            </a:extLst>
          </p:cNvPr>
          <p:cNvCxnSpPr>
            <a:cxnSpLocks/>
            <a:endCxn id="79" idx="6"/>
          </p:cNvCxnSpPr>
          <p:nvPr/>
        </p:nvCxnSpPr>
        <p:spPr>
          <a:xfrm>
            <a:off x="4545694" y="4460762"/>
            <a:ext cx="1574002" cy="53226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zis 8">
            <a:extLst>
              <a:ext uri="{FF2B5EF4-FFF2-40B4-BE49-F238E27FC236}">
                <a16:creationId xmlns:a16="http://schemas.microsoft.com/office/drawing/2014/main" id="{CA0D4315-E733-3A26-0264-E98E2E51ADFA}"/>
              </a:ext>
            </a:extLst>
          </p:cNvPr>
          <p:cNvSpPr/>
          <p:nvPr/>
        </p:nvSpPr>
        <p:spPr>
          <a:xfrm rot="5400000">
            <a:off x="2146337" y="3509995"/>
            <a:ext cx="948496" cy="1505874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12" name="Ellipszis 40">
            <a:extLst>
              <a:ext uri="{FF2B5EF4-FFF2-40B4-BE49-F238E27FC236}">
                <a16:creationId xmlns:a16="http://schemas.microsoft.com/office/drawing/2014/main" id="{B02F199E-8F5B-18FF-12E4-D4D250F28F9D}"/>
              </a:ext>
            </a:extLst>
          </p:cNvPr>
          <p:cNvSpPr>
            <a:spLocks noChangeAspect="1"/>
          </p:cNvSpPr>
          <p:nvPr/>
        </p:nvSpPr>
        <p:spPr>
          <a:xfrm flipH="1">
            <a:off x="2071257" y="2833900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7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83">
            <a:extLst>
              <a:ext uri="{FF2B5EF4-FFF2-40B4-BE49-F238E27FC236}">
                <a16:creationId xmlns:a16="http://schemas.microsoft.com/office/drawing/2014/main" id="{310403E1-7D06-F884-B815-208B6997AAF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708216" y="3458291"/>
            <a:ext cx="1129462" cy="70837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83">
            <a:extLst>
              <a:ext uri="{FF2B5EF4-FFF2-40B4-BE49-F238E27FC236}">
                <a16:creationId xmlns:a16="http://schemas.microsoft.com/office/drawing/2014/main" id="{2F14D769-1C1D-675D-9CF0-F0B3A8A50F8C}"/>
              </a:ext>
            </a:extLst>
          </p:cNvPr>
          <p:cNvCxnSpPr>
            <a:cxnSpLocks/>
          </p:cNvCxnSpPr>
          <p:nvPr/>
        </p:nvCxnSpPr>
        <p:spPr>
          <a:xfrm flipV="1">
            <a:off x="1779187" y="3320386"/>
            <a:ext cx="365867" cy="208203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zis 40">
            <a:extLst>
              <a:ext uri="{FF2B5EF4-FFF2-40B4-BE49-F238E27FC236}">
                <a16:creationId xmlns:a16="http://schemas.microsoft.com/office/drawing/2014/main" id="{FA001194-0B2D-78D9-444A-B8935A311621}"/>
              </a:ext>
            </a:extLst>
          </p:cNvPr>
          <p:cNvSpPr>
            <a:spLocks noChangeAspect="1"/>
          </p:cNvSpPr>
          <p:nvPr/>
        </p:nvSpPr>
        <p:spPr>
          <a:xfrm flipH="1">
            <a:off x="2240127" y="3859427"/>
            <a:ext cx="746245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6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83">
            <a:extLst>
              <a:ext uri="{FF2B5EF4-FFF2-40B4-BE49-F238E27FC236}">
                <a16:creationId xmlns:a16="http://schemas.microsoft.com/office/drawing/2014/main" id="{7DCD9826-E520-83F1-293D-469725D1657D}"/>
              </a:ext>
            </a:extLst>
          </p:cNvPr>
          <p:cNvCxnSpPr>
            <a:cxnSpLocks/>
            <a:endCxn id="16" idx="6"/>
          </p:cNvCxnSpPr>
          <p:nvPr/>
        </p:nvCxnSpPr>
        <p:spPr>
          <a:xfrm flipV="1">
            <a:off x="2964118" y="4333170"/>
            <a:ext cx="835334" cy="1874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4231ABB-C38D-BBEA-9118-F77FAECBF6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9</a:t>
            </a:fld>
            <a:endParaRPr lang="hu-HU" noProof="0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CE4A2B65-E112-E21E-05D0-9F5A598B60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1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FB9A1-1471-C5B9-06BA-9CE58F72E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460C026B-87E1-FA65-EAB6-18ABD425C792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64AAB396-B752-0996-39CA-26435DA98323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7DB42478-B39D-BE6C-3B6E-3AC79BB88224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126D38-94D8-1865-3BC2-6B4527E4670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DA2764B9-DF4E-99C0-065D-AFCAFA5C6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52756906-6B05-6618-49BE-4B601B530923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0BD1DC34-E6A5-8FF3-FA2A-6DC3EC0C35E0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9AE35A57-BE9C-431C-55B4-85727F945248}"/>
              </a:ext>
            </a:extLst>
          </p:cNvPr>
          <p:cNvSpPr txBox="1"/>
          <p:nvPr/>
        </p:nvSpPr>
        <p:spPr>
          <a:xfrm>
            <a:off x="588075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A9C5DA12-03D8-03F9-77BC-E5EDD954BFB3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16" name="Ellipszis 40">
            <a:extLst>
              <a:ext uri="{FF2B5EF4-FFF2-40B4-BE49-F238E27FC236}">
                <a16:creationId xmlns:a16="http://schemas.microsoft.com/office/drawing/2014/main" id="{62FE7D06-FEA1-AFBF-FD1C-342740FF6D3A}"/>
              </a:ext>
            </a:extLst>
          </p:cNvPr>
          <p:cNvSpPr>
            <a:spLocks noChangeAspect="1"/>
          </p:cNvSpPr>
          <p:nvPr/>
        </p:nvSpPr>
        <p:spPr>
          <a:xfrm flipH="1">
            <a:off x="3799452" y="3967410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5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41" name="Ellipszis 40">
            <a:extLst>
              <a:ext uri="{FF2B5EF4-FFF2-40B4-BE49-F238E27FC236}">
                <a16:creationId xmlns:a16="http://schemas.microsoft.com/office/drawing/2014/main" id="{3994DDE8-793A-6F63-9251-9E10FEF11FC5}"/>
              </a:ext>
            </a:extLst>
          </p:cNvPr>
          <p:cNvSpPr>
            <a:spLocks noChangeAspect="1"/>
          </p:cNvSpPr>
          <p:nvPr/>
        </p:nvSpPr>
        <p:spPr>
          <a:xfrm flipH="1">
            <a:off x="9052313" y="3213257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F6164F-0C98-FCF9-3BDA-EF2F3A2D3535}"/>
              </a:ext>
            </a:extLst>
          </p:cNvPr>
          <p:cNvGrpSpPr/>
          <p:nvPr/>
        </p:nvGrpSpPr>
        <p:grpSpPr>
          <a:xfrm>
            <a:off x="6119696" y="2069780"/>
            <a:ext cx="3041902" cy="3289011"/>
            <a:chOff x="7040763" y="2081927"/>
            <a:chExt cx="3041902" cy="3289011"/>
          </a:xfrm>
        </p:grpSpPr>
        <p:sp>
          <p:nvSpPr>
            <p:cNvPr id="79" name="Ellipszis 40">
              <a:extLst>
                <a:ext uri="{FF2B5EF4-FFF2-40B4-BE49-F238E27FC236}">
                  <a16:creationId xmlns:a16="http://schemas.microsoft.com/office/drawing/2014/main" id="{E34BD7D5-1920-8B3A-A12A-5410CCBC232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7040763" y="4639418"/>
              <a:ext cx="746244" cy="7315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2000" noProof="0" dirty="0">
                  <a:solidFill>
                    <a:schemeClr val="bg1"/>
                  </a:solidFill>
                </a:rPr>
                <a:t>U</a:t>
              </a:r>
              <a:r>
                <a:rPr lang="hu-HU" sz="1600" noProof="0" dirty="0">
                  <a:solidFill>
                    <a:schemeClr val="bg1"/>
                  </a:solidFill>
                </a:rPr>
                <a:t>4</a:t>
              </a:r>
              <a:endParaRPr lang="hu-HU" sz="2000" noProof="0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04C6EC-1814-5DA6-E14D-7C11449E2C22}"/>
                </a:ext>
              </a:extLst>
            </p:cNvPr>
            <p:cNvGrpSpPr/>
            <p:nvPr/>
          </p:nvGrpSpPr>
          <p:grpSpPr>
            <a:xfrm>
              <a:off x="7116460" y="2081927"/>
              <a:ext cx="2966205" cy="2923251"/>
              <a:chOff x="7116460" y="2081927"/>
              <a:chExt cx="2966205" cy="2923251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25BF6CDF-2B90-D4D8-6A1C-8F6579A0F1AF}"/>
                  </a:ext>
                </a:extLst>
              </p:cNvPr>
              <p:cNvCxnSpPr>
                <a:cxnSpLocks/>
                <a:endCxn id="76" idx="7"/>
              </p:cNvCxnSpPr>
              <p:nvPr/>
            </p:nvCxnSpPr>
            <p:spPr>
              <a:xfrm>
                <a:off x="7862704" y="3559178"/>
                <a:ext cx="662596" cy="42213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8C8AE399-BBEB-83BE-99BF-FD46F5B040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2259" y="3725070"/>
                <a:ext cx="867682" cy="384063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8A4F33C6-43FD-74F1-14F2-C67CA8ACAC53}"/>
                  </a:ext>
                </a:extLst>
              </p:cNvPr>
              <p:cNvCxnSpPr>
                <a:cxnSpLocks/>
                <a:endCxn id="41" idx="7"/>
              </p:cNvCxnSpPr>
              <p:nvPr/>
            </p:nvCxnSpPr>
            <p:spPr>
              <a:xfrm>
                <a:off x="9095670" y="2630184"/>
                <a:ext cx="986995" cy="702349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Ellipszis 40">
                <a:extLst>
                  <a:ext uri="{FF2B5EF4-FFF2-40B4-BE49-F238E27FC236}">
                    <a16:creationId xmlns:a16="http://schemas.microsoft.com/office/drawing/2014/main" id="{A534F856-54D5-4F0E-4FC9-B2929A1154A3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365869" y="2081927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1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Ellipszis 40">
                <a:extLst>
                  <a:ext uri="{FF2B5EF4-FFF2-40B4-BE49-F238E27FC236}">
                    <a16:creationId xmlns:a16="http://schemas.microsoft.com/office/drawing/2014/main" id="{D1ABF96D-6E69-2C38-9752-29694C454F45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8416015" y="3874179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2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Ellipszis 40">
                <a:extLst>
                  <a:ext uri="{FF2B5EF4-FFF2-40B4-BE49-F238E27FC236}">
                    <a16:creationId xmlns:a16="http://schemas.microsoft.com/office/drawing/2014/main" id="{0EE0DFB2-CE18-BAD8-9B04-9A9301645241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7116460" y="3013730"/>
                <a:ext cx="746244" cy="73152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2000" noProof="0" dirty="0">
                    <a:solidFill>
                      <a:schemeClr val="bg1"/>
                    </a:solidFill>
                  </a:rPr>
                  <a:t>U</a:t>
                </a:r>
                <a:r>
                  <a:rPr lang="hu-HU" sz="1600" noProof="0" dirty="0">
                    <a:solidFill>
                      <a:schemeClr val="bg1"/>
                    </a:solidFill>
                  </a:rPr>
                  <a:t>3</a:t>
                </a:r>
                <a:endParaRPr lang="hu-HU" sz="2000" noProof="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32DFDE55-8110-62A1-5E4A-276B4E9C17EA}"/>
                  </a:ext>
                </a:extLst>
              </p:cNvPr>
              <p:cNvCxnSpPr>
                <a:cxnSpLocks/>
                <a:stCxn id="79" idx="2"/>
                <a:endCxn id="76" idx="5"/>
              </p:cNvCxnSpPr>
              <p:nvPr/>
            </p:nvCxnSpPr>
            <p:spPr>
              <a:xfrm flipV="1">
                <a:off x="7787007" y="4498570"/>
                <a:ext cx="738293" cy="50660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" name="Straight Arrow Connector 83">
            <a:extLst>
              <a:ext uri="{FF2B5EF4-FFF2-40B4-BE49-F238E27FC236}">
                <a16:creationId xmlns:a16="http://schemas.microsoft.com/office/drawing/2014/main" id="{4432C36C-0A9F-51CE-B23D-7AC57E2641C3}"/>
              </a:ext>
            </a:extLst>
          </p:cNvPr>
          <p:cNvCxnSpPr>
            <a:cxnSpLocks/>
            <a:endCxn id="79" idx="6"/>
          </p:cNvCxnSpPr>
          <p:nvPr/>
        </p:nvCxnSpPr>
        <p:spPr>
          <a:xfrm>
            <a:off x="4545694" y="4460762"/>
            <a:ext cx="1574002" cy="532269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zis 8">
            <a:extLst>
              <a:ext uri="{FF2B5EF4-FFF2-40B4-BE49-F238E27FC236}">
                <a16:creationId xmlns:a16="http://schemas.microsoft.com/office/drawing/2014/main" id="{49F9AC5F-EDA9-0486-C3DD-687B1175F99C}"/>
              </a:ext>
            </a:extLst>
          </p:cNvPr>
          <p:cNvSpPr/>
          <p:nvPr/>
        </p:nvSpPr>
        <p:spPr>
          <a:xfrm rot="5400000">
            <a:off x="2146337" y="3509995"/>
            <a:ext cx="948496" cy="1505874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12" name="Ellipszis 40">
            <a:extLst>
              <a:ext uri="{FF2B5EF4-FFF2-40B4-BE49-F238E27FC236}">
                <a16:creationId xmlns:a16="http://schemas.microsoft.com/office/drawing/2014/main" id="{F6E1DBBC-EB09-F0A9-3AD0-575EEE468365}"/>
              </a:ext>
            </a:extLst>
          </p:cNvPr>
          <p:cNvSpPr>
            <a:spLocks noChangeAspect="1"/>
          </p:cNvSpPr>
          <p:nvPr/>
        </p:nvSpPr>
        <p:spPr>
          <a:xfrm flipH="1">
            <a:off x="2071257" y="2833900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7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83">
            <a:extLst>
              <a:ext uri="{FF2B5EF4-FFF2-40B4-BE49-F238E27FC236}">
                <a16:creationId xmlns:a16="http://schemas.microsoft.com/office/drawing/2014/main" id="{5E3D1AB3-3076-88DE-B60B-F73CE6E5355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708216" y="3458291"/>
            <a:ext cx="1129462" cy="708370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83">
            <a:extLst>
              <a:ext uri="{FF2B5EF4-FFF2-40B4-BE49-F238E27FC236}">
                <a16:creationId xmlns:a16="http://schemas.microsoft.com/office/drawing/2014/main" id="{F518EBBE-E163-EB3D-51B9-A53F58481F7A}"/>
              </a:ext>
            </a:extLst>
          </p:cNvPr>
          <p:cNvCxnSpPr>
            <a:cxnSpLocks/>
          </p:cNvCxnSpPr>
          <p:nvPr/>
        </p:nvCxnSpPr>
        <p:spPr>
          <a:xfrm flipV="1">
            <a:off x="1779187" y="3320386"/>
            <a:ext cx="365867" cy="208203"/>
          </a:xfrm>
          <a:prstGeom prst="straightConnector1">
            <a:avLst/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zis 40">
            <a:extLst>
              <a:ext uri="{FF2B5EF4-FFF2-40B4-BE49-F238E27FC236}">
                <a16:creationId xmlns:a16="http://schemas.microsoft.com/office/drawing/2014/main" id="{67937C6E-282D-F04E-98EA-A9E8EC67A068}"/>
              </a:ext>
            </a:extLst>
          </p:cNvPr>
          <p:cNvSpPr>
            <a:spLocks noChangeAspect="1"/>
          </p:cNvSpPr>
          <p:nvPr/>
        </p:nvSpPr>
        <p:spPr>
          <a:xfrm flipH="1">
            <a:off x="2240127" y="3859427"/>
            <a:ext cx="746245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U</a:t>
            </a:r>
            <a:r>
              <a:rPr lang="hu-HU" sz="1600" noProof="0" dirty="0">
                <a:solidFill>
                  <a:schemeClr val="bg1"/>
                </a:solidFill>
              </a:rPr>
              <a:t>6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83">
            <a:extLst>
              <a:ext uri="{FF2B5EF4-FFF2-40B4-BE49-F238E27FC236}">
                <a16:creationId xmlns:a16="http://schemas.microsoft.com/office/drawing/2014/main" id="{288A6372-2EAA-0E80-FF5C-6820B21D9BD7}"/>
              </a:ext>
            </a:extLst>
          </p:cNvPr>
          <p:cNvCxnSpPr>
            <a:cxnSpLocks/>
            <a:endCxn id="16" idx="6"/>
          </p:cNvCxnSpPr>
          <p:nvPr/>
        </p:nvCxnSpPr>
        <p:spPr>
          <a:xfrm flipV="1">
            <a:off x="2964118" y="4333170"/>
            <a:ext cx="835334" cy="18745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21D677E-E322-A5AA-CB29-4A94514AA4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10</a:t>
            </a:fld>
            <a:endParaRPr lang="hu-HU" noProof="0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C390FF1B-D9B3-9BF1-D835-1F482A3569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50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>
            <a:extLst>
              <a:ext uri="{FF2B5EF4-FFF2-40B4-BE49-F238E27FC236}">
                <a16:creationId xmlns:a16="http://schemas.microsoft.com/office/drawing/2014/main" id="{8735EAED-188C-E1FA-A33B-69756B9ED39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b="1" dirty="0">
              <a:solidFill>
                <a:srgbClr val="1446A0"/>
              </a:solidFill>
            </a:endParaRPr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3B787118-6BC6-A07C-6818-9470E7378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dirty="0"/>
              <a:t>CEGAR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D21AEA82-DA99-959A-C7E8-D01A1CD4733D}"/>
              </a:ext>
            </a:extLst>
          </p:cNvPr>
          <p:cNvSpPr/>
          <p:nvPr/>
        </p:nvSpPr>
        <p:spPr>
          <a:xfrm>
            <a:off x="3390783" y="2284151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1</a:t>
            </a:r>
            <a:endParaRPr lang="hu-HU" sz="3200" noProof="0" dirty="0"/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E395B177-485E-C981-BD77-4E9151714AED}"/>
              </a:ext>
            </a:extLst>
          </p:cNvPr>
          <p:cNvCxnSpPr>
            <a:cxnSpLocks/>
          </p:cNvCxnSpPr>
          <p:nvPr/>
        </p:nvCxnSpPr>
        <p:spPr>
          <a:xfrm flipH="1">
            <a:off x="4199362" y="1476719"/>
            <a:ext cx="2379794" cy="817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22A7EC21-FF09-CC61-2F31-D564B7FADA3A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6579156" y="1467094"/>
            <a:ext cx="1723284" cy="9099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églalap 26">
            <a:extLst>
              <a:ext uri="{FF2B5EF4-FFF2-40B4-BE49-F238E27FC236}">
                <a16:creationId xmlns:a16="http://schemas.microsoft.com/office/drawing/2014/main" id="{18D36697-7B9A-A2D2-596C-6E829AF01207}"/>
              </a:ext>
            </a:extLst>
          </p:cNvPr>
          <p:cNvSpPr/>
          <p:nvPr/>
        </p:nvSpPr>
        <p:spPr>
          <a:xfrm>
            <a:off x="7885746" y="4791979"/>
            <a:ext cx="189952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E</a:t>
            </a:r>
          </a:p>
        </p:txBody>
      </p: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1AF4A974-108E-8893-CCF3-4995A34EE491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8302440" y="3406744"/>
            <a:ext cx="533066" cy="1385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églalap 6">
            <a:extLst>
              <a:ext uri="{FF2B5EF4-FFF2-40B4-BE49-F238E27FC236}">
                <a16:creationId xmlns:a16="http://schemas.microsoft.com/office/drawing/2014/main" id="{0CC7F3C7-B3BC-AC29-6DBC-67E88366A899}"/>
              </a:ext>
            </a:extLst>
          </p:cNvPr>
          <p:cNvSpPr/>
          <p:nvPr/>
        </p:nvSpPr>
        <p:spPr>
          <a:xfrm>
            <a:off x="871577" y="3913932"/>
            <a:ext cx="1541064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2</a:t>
            </a:r>
            <a:endParaRPr lang="hu-HU" sz="3200" noProof="0" dirty="0"/>
          </a:p>
        </p:txBody>
      </p:sp>
      <p:sp>
        <p:nvSpPr>
          <p:cNvPr id="13" name="Téglalap 6">
            <a:extLst>
              <a:ext uri="{FF2B5EF4-FFF2-40B4-BE49-F238E27FC236}">
                <a16:creationId xmlns:a16="http://schemas.microsoft.com/office/drawing/2014/main" id="{21415C68-37D9-EB8D-B472-46C5BF8FD934}"/>
              </a:ext>
            </a:extLst>
          </p:cNvPr>
          <p:cNvSpPr/>
          <p:nvPr/>
        </p:nvSpPr>
        <p:spPr>
          <a:xfrm>
            <a:off x="3781640" y="3913932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3</a:t>
            </a:r>
            <a:endParaRPr lang="hu-HU" sz="3200" noProof="0" dirty="0"/>
          </a:p>
        </p:txBody>
      </p:sp>
      <p:sp>
        <p:nvSpPr>
          <p:cNvPr id="16" name="Téglalap 6">
            <a:extLst>
              <a:ext uri="{FF2B5EF4-FFF2-40B4-BE49-F238E27FC236}">
                <a16:creationId xmlns:a16="http://schemas.microsoft.com/office/drawing/2014/main" id="{7C2C71B8-4365-44B1-5026-06162BAC2C6E}"/>
              </a:ext>
            </a:extLst>
          </p:cNvPr>
          <p:cNvSpPr/>
          <p:nvPr/>
        </p:nvSpPr>
        <p:spPr>
          <a:xfrm>
            <a:off x="5770577" y="437367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I</a:t>
            </a:r>
          </a:p>
        </p:txBody>
      </p:sp>
      <p:sp>
        <p:nvSpPr>
          <p:cNvPr id="17" name="Téglalap 6">
            <a:extLst>
              <a:ext uri="{FF2B5EF4-FFF2-40B4-BE49-F238E27FC236}">
                <a16:creationId xmlns:a16="http://schemas.microsoft.com/office/drawing/2014/main" id="{21749086-C37F-65C9-2B6F-A7A9E5536DD2}"/>
              </a:ext>
            </a:extLst>
          </p:cNvPr>
          <p:cNvSpPr/>
          <p:nvPr/>
        </p:nvSpPr>
        <p:spPr>
          <a:xfrm>
            <a:off x="7493861" y="2377017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4</a:t>
            </a:r>
            <a:endParaRPr lang="hu-HU" sz="3200" noProof="0" dirty="0"/>
          </a:p>
        </p:txBody>
      </p:sp>
      <p:cxnSp>
        <p:nvCxnSpPr>
          <p:cNvPr id="20" name="Egyenes összekötő nyíllal 13">
            <a:extLst>
              <a:ext uri="{FF2B5EF4-FFF2-40B4-BE49-F238E27FC236}">
                <a16:creationId xmlns:a16="http://schemas.microsoft.com/office/drawing/2014/main" id="{E3ED0EA8-3954-904A-AAD9-568920BE80C1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642109" y="3313878"/>
            <a:ext cx="2557253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13">
            <a:extLst>
              <a:ext uri="{FF2B5EF4-FFF2-40B4-BE49-F238E27FC236}">
                <a16:creationId xmlns:a16="http://schemas.microsoft.com/office/drawing/2014/main" id="{D85B4278-563F-5ECA-4D03-8F9086CE8375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>
            <a:off x="4199362" y="3313878"/>
            <a:ext cx="390857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Beszédbuborék: négyszög 11">
            <a:extLst>
              <a:ext uri="{FF2B5EF4-FFF2-40B4-BE49-F238E27FC236}">
                <a16:creationId xmlns:a16="http://schemas.microsoft.com/office/drawing/2014/main" id="{E2BCFDD0-4745-6BCD-BC60-CCB0C437AE5B}"/>
              </a:ext>
            </a:extLst>
          </p:cNvPr>
          <p:cNvSpPr/>
          <p:nvPr/>
        </p:nvSpPr>
        <p:spPr>
          <a:xfrm>
            <a:off x="8433901" y="551348"/>
            <a:ext cx="3561476" cy="1134784"/>
          </a:xfrm>
          <a:prstGeom prst="wedgeRectCallout">
            <a:avLst>
              <a:gd name="adj1" fmla="val -73153"/>
              <a:gd name="adj2" fmla="val 7317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446A0"/>
                </a:solidFill>
              </a:rPr>
              <a:t>Abstract reachability graph</a:t>
            </a:r>
            <a:r>
              <a:rPr lang="en-US" sz="2000" dirty="0"/>
              <a:t>: states visited so far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3816B1-62F8-2A72-FCBE-619E5F34A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11</a:t>
            </a:fld>
            <a:endParaRPr lang="hu-HU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B278AB-064D-F71D-5694-4F924305BD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63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A9E67-BBB4-E55C-8957-FE6985385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>
            <a:extLst>
              <a:ext uri="{FF2B5EF4-FFF2-40B4-BE49-F238E27FC236}">
                <a16:creationId xmlns:a16="http://schemas.microsoft.com/office/drawing/2014/main" id="{D811FBB6-3E7E-B07F-4112-D2B7C99F47E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b="1" dirty="0">
              <a:solidFill>
                <a:srgbClr val="1446A0"/>
              </a:solidFill>
            </a:endParaRPr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06EE507F-448D-B4BD-4B98-E7CBA581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dirty="0"/>
              <a:t>CEGAR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26AE4B33-6A78-B811-71BF-4D451E968D35}"/>
              </a:ext>
            </a:extLst>
          </p:cNvPr>
          <p:cNvSpPr/>
          <p:nvPr/>
        </p:nvSpPr>
        <p:spPr>
          <a:xfrm>
            <a:off x="3390783" y="2284151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1</a:t>
            </a:r>
            <a:endParaRPr lang="hu-HU" sz="3200" noProof="0" dirty="0"/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042C2F6C-30BE-F764-63E3-5D5541C20A6B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 flipH="1">
            <a:off x="4199362" y="1467094"/>
            <a:ext cx="2379794" cy="817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5C8B8BA5-DC7E-3F02-D72A-FD73E89FA09E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6579156" y="1467094"/>
            <a:ext cx="1723284" cy="9099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églalap 26">
            <a:extLst>
              <a:ext uri="{FF2B5EF4-FFF2-40B4-BE49-F238E27FC236}">
                <a16:creationId xmlns:a16="http://schemas.microsoft.com/office/drawing/2014/main" id="{EBC7D3E8-FBCB-7DF3-9EA6-2AA6CBCC570F}"/>
              </a:ext>
            </a:extLst>
          </p:cNvPr>
          <p:cNvSpPr/>
          <p:nvPr/>
        </p:nvSpPr>
        <p:spPr>
          <a:xfrm>
            <a:off x="7885746" y="4791979"/>
            <a:ext cx="189952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E</a:t>
            </a:r>
          </a:p>
        </p:txBody>
      </p: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AF77211B-36B3-C136-2FEE-DD169598AD7E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8302440" y="3406744"/>
            <a:ext cx="533066" cy="13852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églalap 6">
            <a:extLst>
              <a:ext uri="{FF2B5EF4-FFF2-40B4-BE49-F238E27FC236}">
                <a16:creationId xmlns:a16="http://schemas.microsoft.com/office/drawing/2014/main" id="{E0F2FBD7-0578-935E-745A-908933F7BCF5}"/>
              </a:ext>
            </a:extLst>
          </p:cNvPr>
          <p:cNvSpPr/>
          <p:nvPr/>
        </p:nvSpPr>
        <p:spPr>
          <a:xfrm>
            <a:off x="871577" y="3913932"/>
            <a:ext cx="1541064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2</a:t>
            </a:r>
            <a:endParaRPr lang="hu-HU" sz="3200" noProof="0" dirty="0"/>
          </a:p>
        </p:txBody>
      </p:sp>
      <p:sp>
        <p:nvSpPr>
          <p:cNvPr id="13" name="Téglalap 6">
            <a:extLst>
              <a:ext uri="{FF2B5EF4-FFF2-40B4-BE49-F238E27FC236}">
                <a16:creationId xmlns:a16="http://schemas.microsoft.com/office/drawing/2014/main" id="{EE92641F-FA25-E409-6116-D8EA81AA3917}"/>
              </a:ext>
            </a:extLst>
          </p:cNvPr>
          <p:cNvSpPr/>
          <p:nvPr/>
        </p:nvSpPr>
        <p:spPr>
          <a:xfrm>
            <a:off x="3781640" y="3913932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3</a:t>
            </a:r>
            <a:endParaRPr lang="hu-HU" sz="3200" noProof="0" dirty="0"/>
          </a:p>
        </p:txBody>
      </p:sp>
      <p:sp>
        <p:nvSpPr>
          <p:cNvPr id="16" name="Téglalap 6">
            <a:extLst>
              <a:ext uri="{FF2B5EF4-FFF2-40B4-BE49-F238E27FC236}">
                <a16:creationId xmlns:a16="http://schemas.microsoft.com/office/drawing/2014/main" id="{CA35CF7D-878F-E474-5891-F276570078EC}"/>
              </a:ext>
            </a:extLst>
          </p:cNvPr>
          <p:cNvSpPr/>
          <p:nvPr/>
        </p:nvSpPr>
        <p:spPr>
          <a:xfrm>
            <a:off x="5770577" y="437367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I</a:t>
            </a:r>
          </a:p>
        </p:txBody>
      </p:sp>
      <p:sp>
        <p:nvSpPr>
          <p:cNvPr id="17" name="Téglalap 6">
            <a:extLst>
              <a:ext uri="{FF2B5EF4-FFF2-40B4-BE49-F238E27FC236}">
                <a16:creationId xmlns:a16="http://schemas.microsoft.com/office/drawing/2014/main" id="{2A63777A-4616-05F1-7760-FEAA52AC599F}"/>
              </a:ext>
            </a:extLst>
          </p:cNvPr>
          <p:cNvSpPr/>
          <p:nvPr/>
        </p:nvSpPr>
        <p:spPr>
          <a:xfrm>
            <a:off x="7493861" y="2377017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4</a:t>
            </a:r>
            <a:endParaRPr lang="hu-HU" sz="3200" noProof="0" dirty="0"/>
          </a:p>
        </p:txBody>
      </p:sp>
      <p:cxnSp>
        <p:nvCxnSpPr>
          <p:cNvPr id="20" name="Egyenes összekötő nyíllal 13">
            <a:extLst>
              <a:ext uri="{FF2B5EF4-FFF2-40B4-BE49-F238E27FC236}">
                <a16:creationId xmlns:a16="http://schemas.microsoft.com/office/drawing/2014/main" id="{D41C75BC-6DD4-0C5D-C741-B51F8E9EB6A8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642109" y="3313878"/>
            <a:ext cx="2557253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13">
            <a:extLst>
              <a:ext uri="{FF2B5EF4-FFF2-40B4-BE49-F238E27FC236}">
                <a16:creationId xmlns:a16="http://schemas.microsoft.com/office/drawing/2014/main" id="{32863703-40A9-B879-653A-B1E889657A59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>
            <a:off x="4199362" y="3313878"/>
            <a:ext cx="390857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647DDF-8C31-4AFC-204D-D739D9E29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12</a:t>
            </a:fld>
            <a:endParaRPr lang="hu-HU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B0E76DC-2D73-FDE6-46D5-17E90940E9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0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0F6A2-CA24-E839-656C-5B146F16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>
            <a:extLst>
              <a:ext uri="{FF2B5EF4-FFF2-40B4-BE49-F238E27FC236}">
                <a16:creationId xmlns:a16="http://schemas.microsoft.com/office/drawing/2014/main" id="{D29F7E56-F53E-6E77-97C6-1A8E1139B78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b="1" dirty="0">
              <a:solidFill>
                <a:srgbClr val="1446A0"/>
              </a:solidFill>
            </a:endParaRPr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7758618F-5E68-195D-6A67-B44BC7B2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dirty="0"/>
              <a:t>CEGAR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A3967686-8214-07DA-31F2-7737C3174AA9}"/>
              </a:ext>
            </a:extLst>
          </p:cNvPr>
          <p:cNvSpPr/>
          <p:nvPr/>
        </p:nvSpPr>
        <p:spPr>
          <a:xfrm>
            <a:off x="3390783" y="2284151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1</a:t>
            </a:r>
            <a:endParaRPr lang="hu-HU" sz="3200" noProof="0" dirty="0"/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9B853796-BB2B-4D07-FAFF-B08FA05AE434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 flipH="1">
            <a:off x="4199362" y="1467094"/>
            <a:ext cx="2379794" cy="817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églalap 26">
            <a:extLst>
              <a:ext uri="{FF2B5EF4-FFF2-40B4-BE49-F238E27FC236}">
                <a16:creationId xmlns:a16="http://schemas.microsoft.com/office/drawing/2014/main" id="{0B4342B3-CD7D-B505-AB55-CB81C819A1F8}"/>
              </a:ext>
            </a:extLst>
          </p:cNvPr>
          <p:cNvSpPr/>
          <p:nvPr/>
        </p:nvSpPr>
        <p:spPr>
          <a:xfrm>
            <a:off x="7885746" y="4791979"/>
            <a:ext cx="1935148" cy="102972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600" noProof="0" dirty="0"/>
          </a:p>
        </p:txBody>
      </p: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306E1B20-607E-C47B-98C9-9A892A80A54D}"/>
              </a:ext>
            </a:extLst>
          </p:cNvPr>
          <p:cNvCxnSpPr>
            <a:cxnSpLocks/>
            <a:stCxn id="10" idx="4"/>
          </p:cNvCxnSpPr>
          <p:nvPr/>
        </p:nvCxnSpPr>
        <p:spPr>
          <a:xfrm flipH="1">
            <a:off x="8762620" y="3233204"/>
            <a:ext cx="56625" cy="1816844"/>
          </a:xfrm>
          <a:prstGeom prst="straightConnector1">
            <a:avLst/>
          </a:prstGeom>
          <a:ln w="5715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églalap 6">
            <a:extLst>
              <a:ext uri="{FF2B5EF4-FFF2-40B4-BE49-F238E27FC236}">
                <a16:creationId xmlns:a16="http://schemas.microsoft.com/office/drawing/2014/main" id="{9F71125D-8D52-FB99-7020-7C03DAE5E42B}"/>
              </a:ext>
            </a:extLst>
          </p:cNvPr>
          <p:cNvSpPr/>
          <p:nvPr/>
        </p:nvSpPr>
        <p:spPr>
          <a:xfrm>
            <a:off x="871577" y="3913932"/>
            <a:ext cx="1541064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2</a:t>
            </a:r>
            <a:endParaRPr lang="hu-HU" sz="3200" noProof="0" dirty="0"/>
          </a:p>
        </p:txBody>
      </p:sp>
      <p:sp>
        <p:nvSpPr>
          <p:cNvPr id="13" name="Téglalap 6">
            <a:extLst>
              <a:ext uri="{FF2B5EF4-FFF2-40B4-BE49-F238E27FC236}">
                <a16:creationId xmlns:a16="http://schemas.microsoft.com/office/drawing/2014/main" id="{1D632E21-F2E5-A13D-194D-4163DF082E74}"/>
              </a:ext>
            </a:extLst>
          </p:cNvPr>
          <p:cNvSpPr/>
          <p:nvPr/>
        </p:nvSpPr>
        <p:spPr>
          <a:xfrm>
            <a:off x="3781640" y="3913932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3</a:t>
            </a:r>
            <a:endParaRPr lang="hu-HU" sz="3200" noProof="0" dirty="0"/>
          </a:p>
        </p:txBody>
      </p:sp>
      <p:sp>
        <p:nvSpPr>
          <p:cNvPr id="17" name="Téglalap 6">
            <a:extLst>
              <a:ext uri="{FF2B5EF4-FFF2-40B4-BE49-F238E27FC236}">
                <a16:creationId xmlns:a16="http://schemas.microsoft.com/office/drawing/2014/main" id="{2010E0C0-B70E-93C2-86E3-01642D17B480}"/>
              </a:ext>
            </a:extLst>
          </p:cNvPr>
          <p:cNvSpPr/>
          <p:nvPr/>
        </p:nvSpPr>
        <p:spPr>
          <a:xfrm>
            <a:off x="7493861" y="2377017"/>
            <a:ext cx="1829208" cy="1029727"/>
          </a:xfrm>
          <a:prstGeom prst="rect">
            <a:avLst/>
          </a:prstGeom>
          <a:noFill/>
          <a:ln w="38100"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noProof="0" dirty="0"/>
          </a:p>
        </p:txBody>
      </p:sp>
      <p:sp>
        <p:nvSpPr>
          <p:cNvPr id="16" name="Téglalap 6">
            <a:extLst>
              <a:ext uri="{FF2B5EF4-FFF2-40B4-BE49-F238E27FC236}">
                <a16:creationId xmlns:a16="http://schemas.microsoft.com/office/drawing/2014/main" id="{DFDD1C7E-E00E-B104-4585-C9FD37165C84}"/>
              </a:ext>
            </a:extLst>
          </p:cNvPr>
          <p:cNvSpPr/>
          <p:nvPr/>
        </p:nvSpPr>
        <p:spPr>
          <a:xfrm>
            <a:off x="5770577" y="437367"/>
            <a:ext cx="1617158" cy="1029727"/>
          </a:xfrm>
          <a:prstGeom prst="rect">
            <a:avLst/>
          </a:prstGeom>
          <a:solidFill>
            <a:schemeClr val="bg1"/>
          </a:solidFill>
          <a:ln w="38100"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noProof="0" dirty="0"/>
          </a:p>
        </p:txBody>
      </p:sp>
      <p:cxnSp>
        <p:nvCxnSpPr>
          <p:cNvPr id="20" name="Egyenes összekötő nyíllal 13">
            <a:extLst>
              <a:ext uri="{FF2B5EF4-FFF2-40B4-BE49-F238E27FC236}">
                <a16:creationId xmlns:a16="http://schemas.microsoft.com/office/drawing/2014/main" id="{F878064B-4607-C19C-4F61-42A35FD179C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642109" y="3313878"/>
            <a:ext cx="2557253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13">
            <a:extLst>
              <a:ext uri="{FF2B5EF4-FFF2-40B4-BE49-F238E27FC236}">
                <a16:creationId xmlns:a16="http://schemas.microsoft.com/office/drawing/2014/main" id="{52332C8A-6186-5780-1885-34BB6FBD2060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>
            <a:off x="4199362" y="3313878"/>
            <a:ext cx="390857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zis 5">
            <a:extLst>
              <a:ext uri="{FF2B5EF4-FFF2-40B4-BE49-F238E27FC236}">
                <a16:creationId xmlns:a16="http://schemas.microsoft.com/office/drawing/2014/main" id="{9CF21FF4-7B8A-B7F2-EDEE-4CBE9CFF9C80}"/>
              </a:ext>
            </a:extLst>
          </p:cNvPr>
          <p:cNvSpPr>
            <a:spLocks noChangeAspect="1"/>
          </p:cNvSpPr>
          <p:nvPr/>
        </p:nvSpPr>
        <p:spPr>
          <a:xfrm flipH="1">
            <a:off x="6141608" y="607024"/>
            <a:ext cx="746244" cy="731520"/>
          </a:xfrm>
          <a:prstGeom prst="ellipse">
            <a:avLst/>
          </a:prstGeom>
          <a:solidFill>
            <a:srgbClr val="144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9" name="Ellipszis 5">
            <a:extLst>
              <a:ext uri="{FF2B5EF4-FFF2-40B4-BE49-F238E27FC236}">
                <a16:creationId xmlns:a16="http://schemas.microsoft.com/office/drawing/2014/main" id="{FC6A4101-7FEC-5382-FE1B-5830FCF347DA}"/>
              </a:ext>
            </a:extLst>
          </p:cNvPr>
          <p:cNvSpPr>
            <a:spLocks noChangeAspect="1"/>
          </p:cNvSpPr>
          <p:nvPr/>
        </p:nvSpPr>
        <p:spPr>
          <a:xfrm flipH="1">
            <a:off x="7675127" y="2719615"/>
            <a:ext cx="523926" cy="513589"/>
          </a:xfrm>
          <a:prstGeom prst="ellipse">
            <a:avLst/>
          </a:prstGeom>
          <a:solidFill>
            <a:srgbClr val="144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10" name="Ellipszis 5">
            <a:extLst>
              <a:ext uri="{FF2B5EF4-FFF2-40B4-BE49-F238E27FC236}">
                <a16:creationId xmlns:a16="http://schemas.microsoft.com/office/drawing/2014/main" id="{67B01EF8-10BC-803C-0FD4-43E9C989CC0A}"/>
              </a:ext>
            </a:extLst>
          </p:cNvPr>
          <p:cNvSpPr>
            <a:spLocks noChangeAspect="1"/>
          </p:cNvSpPr>
          <p:nvPr/>
        </p:nvSpPr>
        <p:spPr>
          <a:xfrm flipH="1">
            <a:off x="8557282" y="2719615"/>
            <a:ext cx="523926" cy="513589"/>
          </a:xfrm>
          <a:prstGeom prst="ellipse">
            <a:avLst/>
          </a:prstGeom>
          <a:solidFill>
            <a:srgbClr val="144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700BA545-5737-BBC3-5DD2-D9281A9D6486}"/>
              </a:ext>
            </a:extLst>
          </p:cNvPr>
          <p:cNvCxnSpPr>
            <a:cxnSpLocks/>
            <a:stCxn id="16" idx="2"/>
            <a:endCxn id="9" idx="7"/>
          </p:cNvCxnSpPr>
          <p:nvPr/>
        </p:nvCxnSpPr>
        <p:spPr>
          <a:xfrm>
            <a:off x="6579156" y="1467094"/>
            <a:ext cx="1172698" cy="1327734"/>
          </a:xfrm>
          <a:prstGeom prst="straightConnector1">
            <a:avLst/>
          </a:prstGeom>
          <a:ln w="5715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zis 5">
            <a:extLst>
              <a:ext uri="{FF2B5EF4-FFF2-40B4-BE49-F238E27FC236}">
                <a16:creationId xmlns:a16="http://schemas.microsoft.com/office/drawing/2014/main" id="{94788524-94AE-7E8D-EB5A-026B023E7D72}"/>
              </a:ext>
            </a:extLst>
          </p:cNvPr>
          <p:cNvSpPr>
            <a:spLocks noChangeAspect="1"/>
          </p:cNvSpPr>
          <p:nvPr/>
        </p:nvSpPr>
        <p:spPr>
          <a:xfrm flipH="1">
            <a:off x="8446392" y="5050048"/>
            <a:ext cx="632456" cy="6199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E</a:t>
            </a:r>
          </a:p>
        </p:txBody>
      </p:sp>
      <p:cxnSp>
        <p:nvCxnSpPr>
          <p:cNvPr id="24" name="Egyenes összekötő 23">
            <a:extLst>
              <a:ext uri="{FF2B5EF4-FFF2-40B4-BE49-F238E27FC236}">
                <a16:creationId xmlns:a16="http://schemas.microsoft.com/office/drawing/2014/main" id="{8A45B636-1576-5A27-F9F5-97C54A96EDA2}"/>
              </a:ext>
            </a:extLst>
          </p:cNvPr>
          <p:cNvCxnSpPr/>
          <p:nvPr/>
        </p:nvCxnSpPr>
        <p:spPr>
          <a:xfrm>
            <a:off x="8408465" y="2399273"/>
            <a:ext cx="0" cy="1029727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165197-BEE0-885B-094B-589F84E7B0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13</a:t>
            </a:fld>
            <a:endParaRPr lang="hu-HU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BD552C-AC27-694B-43AA-135CD38CED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78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AEF8-3EE8-50D7-BAF2-32C79B3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>
            <a:extLst>
              <a:ext uri="{FF2B5EF4-FFF2-40B4-BE49-F238E27FC236}">
                <a16:creationId xmlns:a16="http://schemas.microsoft.com/office/drawing/2014/main" id="{6EEA3FDD-2C74-42D2-689F-AEC2842781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b="1" dirty="0">
              <a:solidFill>
                <a:srgbClr val="1446A0"/>
              </a:solidFill>
            </a:endParaRPr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D36E9A22-1CC9-38C4-BA04-A0F01C11E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0" dirty="0"/>
              <a:t>CEGAR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1823C1CD-0A46-5A96-4A07-7F303D73E5BA}"/>
              </a:ext>
            </a:extLst>
          </p:cNvPr>
          <p:cNvSpPr/>
          <p:nvPr/>
        </p:nvSpPr>
        <p:spPr>
          <a:xfrm>
            <a:off x="3390783" y="2284151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1</a:t>
            </a:r>
            <a:endParaRPr lang="hu-HU" sz="3200" noProof="0" dirty="0"/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724EEC2B-7BD9-035B-D250-8A4A5B05A6CA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 flipH="1">
            <a:off x="4199362" y="1467094"/>
            <a:ext cx="2379794" cy="8170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églalap 26">
            <a:extLst>
              <a:ext uri="{FF2B5EF4-FFF2-40B4-BE49-F238E27FC236}">
                <a16:creationId xmlns:a16="http://schemas.microsoft.com/office/drawing/2014/main" id="{6C04F01B-379C-1C74-8538-EA997F995933}"/>
              </a:ext>
            </a:extLst>
          </p:cNvPr>
          <p:cNvSpPr/>
          <p:nvPr/>
        </p:nvSpPr>
        <p:spPr>
          <a:xfrm>
            <a:off x="7885746" y="4791979"/>
            <a:ext cx="1935148" cy="102972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600" noProof="0" dirty="0"/>
          </a:p>
        </p:txBody>
      </p:sp>
      <p:sp>
        <p:nvSpPr>
          <p:cNvPr id="6" name="Téglalap 6">
            <a:extLst>
              <a:ext uri="{FF2B5EF4-FFF2-40B4-BE49-F238E27FC236}">
                <a16:creationId xmlns:a16="http://schemas.microsoft.com/office/drawing/2014/main" id="{762E4A59-140D-2287-3262-520D8286CF77}"/>
              </a:ext>
            </a:extLst>
          </p:cNvPr>
          <p:cNvSpPr/>
          <p:nvPr/>
        </p:nvSpPr>
        <p:spPr>
          <a:xfrm>
            <a:off x="871577" y="3913932"/>
            <a:ext cx="1541064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2</a:t>
            </a:r>
            <a:endParaRPr lang="hu-HU" sz="3200" noProof="0" dirty="0"/>
          </a:p>
        </p:txBody>
      </p:sp>
      <p:sp>
        <p:nvSpPr>
          <p:cNvPr id="13" name="Téglalap 6">
            <a:extLst>
              <a:ext uri="{FF2B5EF4-FFF2-40B4-BE49-F238E27FC236}">
                <a16:creationId xmlns:a16="http://schemas.microsoft.com/office/drawing/2014/main" id="{D08C5586-04BA-609C-F9AB-B2BF95AC8954}"/>
              </a:ext>
            </a:extLst>
          </p:cNvPr>
          <p:cNvSpPr/>
          <p:nvPr/>
        </p:nvSpPr>
        <p:spPr>
          <a:xfrm>
            <a:off x="3781640" y="3913932"/>
            <a:ext cx="1617158" cy="1029727"/>
          </a:xfrm>
          <a:prstGeom prst="rect">
            <a:avLst/>
          </a:prstGeom>
          <a:solidFill>
            <a:srgbClr val="1446A0"/>
          </a:solidFill>
          <a:ln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noProof="0" dirty="0"/>
              <a:t>A</a:t>
            </a:r>
            <a:r>
              <a:rPr lang="hu-HU" sz="2400" noProof="0" dirty="0"/>
              <a:t>3</a:t>
            </a:r>
            <a:endParaRPr lang="hu-HU" sz="3200" noProof="0" dirty="0"/>
          </a:p>
        </p:txBody>
      </p:sp>
      <p:sp>
        <p:nvSpPr>
          <p:cNvPr id="17" name="Téglalap 6">
            <a:extLst>
              <a:ext uri="{FF2B5EF4-FFF2-40B4-BE49-F238E27FC236}">
                <a16:creationId xmlns:a16="http://schemas.microsoft.com/office/drawing/2014/main" id="{F158C75A-5383-C935-D3B4-1EFA4C14ABDD}"/>
              </a:ext>
            </a:extLst>
          </p:cNvPr>
          <p:cNvSpPr/>
          <p:nvPr/>
        </p:nvSpPr>
        <p:spPr>
          <a:xfrm>
            <a:off x="7493861" y="2377017"/>
            <a:ext cx="877902" cy="1029727"/>
          </a:xfrm>
          <a:prstGeom prst="rect">
            <a:avLst/>
          </a:prstGeom>
          <a:noFill/>
          <a:ln w="38100"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noProof="0" dirty="0"/>
          </a:p>
        </p:txBody>
      </p:sp>
      <p:sp>
        <p:nvSpPr>
          <p:cNvPr id="16" name="Téglalap 6">
            <a:extLst>
              <a:ext uri="{FF2B5EF4-FFF2-40B4-BE49-F238E27FC236}">
                <a16:creationId xmlns:a16="http://schemas.microsoft.com/office/drawing/2014/main" id="{24C32524-21F3-B3D9-F846-ABB994D973F6}"/>
              </a:ext>
            </a:extLst>
          </p:cNvPr>
          <p:cNvSpPr/>
          <p:nvPr/>
        </p:nvSpPr>
        <p:spPr>
          <a:xfrm>
            <a:off x="5770577" y="437367"/>
            <a:ext cx="1617158" cy="1029727"/>
          </a:xfrm>
          <a:prstGeom prst="rect">
            <a:avLst/>
          </a:prstGeom>
          <a:solidFill>
            <a:schemeClr val="bg1"/>
          </a:solidFill>
          <a:ln w="38100">
            <a:solidFill>
              <a:srgbClr val="144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noProof="0" dirty="0"/>
          </a:p>
        </p:txBody>
      </p:sp>
      <p:cxnSp>
        <p:nvCxnSpPr>
          <p:cNvPr id="20" name="Egyenes összekötő nyíllal 13">
            <a:extLst>
              <a:ext uri="{FF2B5EF4-FFF2-40B4-BE49-F238E27FC236}">
                <a16:creationId xmlns:a16="http://schemas.microsoft.com/office/drawing/2014/main" id="{6514A4D4-B502-3E97-BC12-434F68676503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642109" y="3313878"/>
            <a:ext cx="2557253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nyíllal 13">
            <a:extLst>
              <a:ext uri="{FF2B5EF4-FFF2-40B4-BE49-F238E27FC236}">
                <a16:creationId xmlns:a16="http://schemas.microsoft.com/office/drawing/2014/main" id="{88F51ECC-09CB-DFCE-FAF7-E015E945FED1}"/>
              </a:ext>
            </a:extLst>
          </p:cNvPr>
          <p:cNvCxnSpPr>
            <a:cxnSpLocks/>
            <a:stCxn id="7" idx="2"/>
            <a:endCxn id="13" idx="0"/>
          </p:cNvCxnSpPr>
          <p:nvPr/>
        </p:nvCxnSpPr>
        <p:spPr>
          <a:xfrm>
            <a:off x="4199362" y="3313878"/>
            <a:ext cx="390857" cy="6000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zis 5">
            <a:extLst>
              <a:ext uri="{FF2B5EF4-FFF2-40B4-BE49-F238E27FC236}">
                <a16:creationId xmlns:a16="http://schemas.microsoft.com/office/drawing/2014/main" id="{9CD71C2F-5D7F-5989-66A7-55A76889BD37}"/>
              </a:ext>
            </a:extLst>
          </p:cNvPr>
          <p:cNvSpPr>
            <a:spLocks noChangeAspect="1"/>
          </p:cNvSpPr>
          <p:nvPr/>
        </p:nvSpPr>
        <p:spPr>
          <a:xfrm flipH="1">
            <a:off x="6141608" y="607024"/>
            <a:ext cx="746244" cy="731520"/>
          </a:xfrm>
          <a:prstGeom prst="ellipse">
            <a:avLst/>
          </a:prstGeom>
          <a:solidFill>
            <a:srgbClr val="144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9" name="Ellipszis 5">
            <a:extLst>
              <a:ext uri="{FF2B5EF4-FFF2-40B4-BE49-F238E27FC236}">
                <a16:creationId xmlns:a16="http://schemas.microsoft.com/office/drawing/2014/main" id="{AA232088-0288-7E6B-F813-65141AA7AF2A}"/>
              </a:ext>
            </a:extLst>
          </p:cNvPr>
          <p:cNvSpPr>
            <a:spLocks noChangeAspect="1"/>
          </p:cNvSpPr>
          <p:nvPr/>
        </p:nvSpPr>
        <p:spPr>
          <a:xfrm flipH="1">
            <a:off x="7675127" y="2719615"/>
            <a:ext cx="523926" cy="513589"/>
          </a:xfrm>
          <a:prstGeom prst="ellipse">
            <a:avLst/>
          </a:prstGeom>
          <a:solidFill>
            <a:srgbClr val="144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8F5B00BD-5FB9-D541-2024-2E5CC809D571}"/>
              </a:ext>
            </a:extLst>
          </p:cNvPr>
          <p:cNvCxnSpPr>
            <a:cxnSpLocks/>
            <a:stCxn id="16" idx="2"/>
            <a:endCxn id="9" idx="7"/>
          </p:cNvCxnSpPr>
          <p:nvPr/>
        </p:nvCxnSpPr>
        <p:spPr>
          <a:xfrm>
            <a:off x="6579156" y="1467094"/>
            <a:ext cx="1172698" cy="1327734"/>
          </a:xfrm>
          <a:prstGeom prst="straightConnector1">
            <a:avLst/>
          </a:prstGeom>
          <a:ln w="57150">
            <a:solidFill>
              <a:srgbClr val="1446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zis 5">
            <a:extLst>
              <a:ext uri="{FF2B5EF4-FFF2-40B4-BE49-F238E27FC236}">
                <a16:creationId xmlns:a16="http://schemas.microsoft.com/office/drawing/2014/main" id="{1EAA4D34-1AF7-2053-4C79-CE81B0BC4E23}"/>
              </a:ext>
            </a:extLst>
          </p:cNvPr>
          <p:cNvSpPr>
            <a:spLocks noChangeAspect="1"/>
          </p:cNvSpPr>
          <p:nvPr/>
        </p:nvSpPr>
        <p:spPr>
          <a:xfrm flipH="1">
            <a:off x="8446392" y="5050048"/>
            <a:ext cx="632456" cy="6199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noProof="0" dirty="0">
                <a:solidFill>
                  <a:schemeClr val="bg1"/>
                </a:solidFill>
              </a:rPr>
              <a:t>E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92BA954-B1DE-3822-5F6D-53331A7EE8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14</a:t>
            </a:fld>
            <a:endParaRPr lang="hu-HU" noProof="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D8BA074-41A7-8615-8E2C-6B5F4B5E30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2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>
            <a:extLst>
              <a:ext uri="{FF2B5EF4-FFF2-40B4-BE49-F238E27FC236}">
                <a16:creationId xmlns:a16="http://schemas.microsoft.com/office/drawing/2014/main" id="{750AE138-1C08-1AB3-0022-4DE9DB62BEC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2416" y="1397157"/>
            <a:ext cx="11021961" cy="5051321"/>
          </a:xfrm>
        </p:spPr>
        <p:txBody>
          <a:bodyPr>
            <a:normAutofit/>
          </a:bodyPr>
          <a:lstStyle/>
          <a:p>
            <a:r>
              <a:rPr lang="en-US" dirty="0"/>
              <a:t>CAR cannot solve models with large-range variables</a:t>
            </a:r>
          </a:p>
          <a:p>
            <a:pPr lvl="1"/>
            <a:r>
              <a:rPr lang="en-US" dirty="0"/>
              <a:t>CAR </a:t>
            </a:r>
            <a:r>
              <a:rPr lang="en-US" b="1" dirty="0">
                <a:solidFill>
                  <a:srgbClr val="960018"/>
                </a:solidFill>
              </a:rPr>
              <a:t>does not yet</a:t>
            </a:r>
            <a:r>
              <a:rPr lang="en-US" dirty="0"/>
              <a:t> support </a:t>
            </a:r>
            <a:r>
              <a:rPr lang="en-US" b="1" dirty="0">
                <a:solidFill>
                  <a:srgbClr val="1446A0"/>
                </a:solidFill>
              </a:rPr>
              <a:t>abstraction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 created the </a:t>
            </a:r>
            <a:r>
              <a:rPr lang="en-US" b="1" dirty="0">
                <a:solidFill>
                  <a:srgbClr val="1446A0"/>
                </a:solidFill>
              </a:rPr>
              <a:t>CARCEGAR</a:t>
            </a:r>
            <a:r>
              <a:rPr lang="en-US" dirty="0"/>
              <a:t> algorithm, which </a:t>
            </a:r>
            <a:r>
              <a:rPr lang="en-US" b="1" dirty="0">
                <a:solidFill>
                  <a:srgbClr val="3A7D44"/>
                </a:solidFill>
              </a:rPr>
              <a:t>combines the advantages</a:t>
            </a:r>
            <a:r>
              <a:rPr lang="en-US" dirty="0"/>
              <a:t> of CAR and CEGAR</a:t>
            </a:r>
          </a:p>
          <a:p>
            <a:r>
              <a:rPr lang="en-US" dirty="0"/>
              <a:t>It keeps intermediate results between iterations (like ARG in CEGAR)</a:t>
            </a:r>
          </a:p>
          <a:p>
            <a:endParaRPr lang="en-US" dirty="0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ADBE06C7-5ECE-DD5D-5E43-9222B3E2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15" y="3186303"/>
            <a:ext cx="11021962" cy="722187"/>
          </a:xfrm>
        </p:spPr>
        <p:txBody>
          <a:bodyPr>
            <a:normAutofit/>
          </a:bodyPr>
          <a:lstStyle/>
          <a:p>
            <a:r>
              <a:rPr lang="en-US" dirty="0"/>
              <a:t>Solution</a:t>
            </a:r>
          </a:p>
        </p:txBody>
      </p:sp>
      <p:sp>
        <p:nvSpPr>
          <p:cNvPr id="7" name="Cím 4">
            <a:extLst>
              <a:ext uri="{FF2B5EF4-FFF2-40B4-BE49-F238E27FC236}">
                <a16:creationId xmlns:a16="http://schemas.microsoft.com/office/drawing/2014/main" id="{E55859B9-1132-9176-5AC7-B1D425BB8180}"/>
              </a:ext>
            </a:extLst>
          </p:cNvPr>
          <p:cNvSpPr txBox="1">
            <a:spLocks/>
          </p:cNvSpPr>
          <p:nvPr/>
        </p:nvSpPr>
        <p:spPr>
          <a:xfrm>
            <a:off x="727378" y="4656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Problem statement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FC64232-550D-2ABC-F445-D2B2216348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15</a:t>
            </a:fld>
            <a:endParaRPr lang="hu-HU" noProof="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329CD3E-767B-8455-F71A-3EE26D5BE0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A4F7-A3BD-FCB3-9585-0378ED821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zis 8">
            <a:extLst>
              <a:ext uri="{FF2B5EF4-FFF2-40B4-BE49-F238E27FC236}">
                <a16:creationId xmlns:a16="http://schemas.microsoft.com/office/drawing/2014/main" id="{A407DF9A-3731-E28F-684C-2A3BD6AE9C33}"/>
              </a:ext>
            </a:extLst>
          </p:cNvPr>
          <p:cNvSpPr/>
          <p:nvPr/>
        </p:nvSpPr>
        <p:spPr>
          <a:xfrm rot="5400000">
            <a:off x="1807800" y="875599"/>
            <a:ext cx="3410662" cy="58361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BC82293A-A43A-F4A8-2298-1615D203DAE3}"/>
              </a:ext>
            </a:extLst>
          </p:cNvPr>
          <p:cNvSpPr/>
          <p:nvPr/>
        </p:nvSpPr>
        <p:spPr>
          <a:xfrm rot="5400000">
            <a:off x="1647232" y="1559829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17787A62-5654-6B8C-E9F6-95B2D544B64B}"/>
              </a:ext>
            </a:extLst>
          </p:cNvPr>
          <p:cNvSpPr/>
          <p:nvPr/>
        </p:nvSpPr>
        <p:spPr>
          <a:xfrm rot="5400000">
            <a:off x="1197298" y="2495315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A38DC7A4-3020-B086-1BD6-E7DE34631266}"/>
              </a:ext>
            </a:extLst>
          </p:cNvPr>
          <p:cNvSpPr>
            <a:spLocks noChangeAspect="1"/>
          </p:cNvSpPr>
          <p:nvPr/>
        </p:nvSpPr>
        <p:spPr>
          <a:xfrm>
            <a:off x="963393" y="3468184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BE9CD6-8178-10B4-0974-3355949EB3A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CAR over an </a:t>
            </a:r>
            <a:r>
              <a:rPr lang="en-US" sz="2400" b="1" dirty="0">
                <a:solidFill>
                  <a:srgbClr val="1446A0"/>
                </a:solidFill>
              </a:rPr>
              <a:t>abstract</a:t>
            </a:r>
            <a:r>
              <a:rPr lang="en-US" sz="2400" dirty="0"/>
              <a:t> state space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E755D03B-F306-EC9E-706B-38A01FC53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8DC918D6-4D6C-6439-EB22-DA96323654E1}"/>
              </a:ext>
            </a:extLst>
          </p:cNvPr>
          <p:cNvSpPr txBox="1"/>
          <p:nvPr/>
        </p:nvSpPr>
        <p:spPr>
          <a:xfrm>
            <a:off x="2787878" y="361439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54D568F5-1830-0425-3CE1-D4421DCC45AC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964CBE83-EA88-39C6-B522-51E05C83A78D}"/>
              </a:ext>
            </a:extLst>
          </p:cNvPr>
          <p:cNvSpPr txBox="1"/>
          <p:nvPr/>
        </p:nvSpPr>
        <p:spPr>
          <a:xfrm>
            <a:off x="3624507" y="3297333"/>
            <a:ext cx="1096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noProof="0" dirty="0">
                <a:solidFill>
                  <a:schemeClr val="bg1"/>
                </a:solidFill>
              </a:rPr>
              <a:t>…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B5084ED5-595C-4125-8B3A-8FD0083DF922}"/>
              </a:ext>
            </a:extLst>
          </p:cNvPr>
          <p:cNvSpPr txBox="1"/>
          <p:nvPr/>
        </p:nvSpPr>
        <p:spPr>
          <a:xfrm>
            <a:off x="4318438" y="3605109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85D911BB-14B9-B4B8-60D6-570B6E52CDEF}"/>
              </a:ext>
            </a:extLst>
          </p:cNvPr>
          <p:cNvSpPr/>
          <p:nvPr/>
        </p:nvSpPr>
        <p:spPr>
          <a:xfrm>
            <a:off x="10933679" y="2946957"/>
            <a:ext cx="1096910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015BA6C7-18B1-B2C3-4D76-88D414AA615F}"/>
              </a:ext>
            </a:extLst>
          </p:cNvPr>
          <p:cNvSpPr/>
          <p:nvPr/>
        </p:nvSpPr>
        <p:spPr>
          <a:xfrm>
            <a:off x="7555831" y="4626279"/>
            <a:ext cx="1314903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1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22B91A53-81D9-A87D-FAE7-49A102CEBCE1}"/>
              </a:ext>
            </a:extLst>
          </p:cNvPr>
          <p:cNvSpPr/>
          <p:nvPr/>
        </p:nvSpPr>
        <p:spPr>
          <a:xfrm>
            <a:off x="9094088" y="1999825"/>
            <a:ext cx="1024462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2</a:t>
            </a:r>
            <a:endParaRPr lang="hu-HU" sz="24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2AFB8E23-054D-35FB-76E4-67F439C5D933}"/>
              </a:ext>
            </a:extLst>
          </p:cNvPr>
          <p:cNvSpPr/>
          <p:nvPr/>
        </p:nvSpPr>
        <p:spPr>
          <a:xfrm>
            <a:off x="6798855" y="1685453"/>
            <a:ext cx="102446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3</a:t>
            </a:r>
            <a:endParaRPr lang="hu-HU" sz="24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7949756C-779D-32F7-E4B9-061EEED6C8CD}"/>
              </a:ext>
            </a:extLst>
          </p:cNvPr>
          <p:cNvSpPr txBox="1"/>
          <p:nvPr/>
        </p:nvSpPr>
        <p:spPr>
          <a:xfrm>
            <a:off x="5643404" y="356598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8FF064C4-3E25-C2EB-0A52-41D322F53C8A}"/>
              </a:ext>
            </a:extLst>
          </p:cNvPr>
          <p:cNvCxnSpPr>
            <a:cxnSpLocks/>
            <a:stCxn id="29" idx="1"/>
            <a:endCxn id="33" idx="2"/>
          </p:cNvCxnSpPr>
          <p:nvPr/>
        </p:nvCxnSpPr>
        <p:spPr>
          <a:xfrm flipH="1" flipV="1">
            <a:off x="9606319" y="3029552"/>
            <a:ext cx="1327360" cy="43226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5969AF54-9D46-E227-B20D-BB52C12DFDC3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213283" y="3461821"/>
            <a:ext cx="2720396" cy="11644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E644AA5C-18C4-1813-8EEC-E2D279E23F81}"/>
              </a:ext>
            </a:extLst>
          </p:cNvPr>
          <p:cNvCxnSpPr>
            <a:cxnSpLocks/>
            <a:stCxn id="33" idx="1"/>
            <a:endCxn id="34" idx="3"/>
          </p:cNvCxnSpPr>
          <p:nvPr/>
        </p:nvCxnSpPr>
        <p:spPr>
          <a:xfrm flipH="1" flipV="1">
            <a:off x="7823316" y="2200317"/>
            <a:ext cx="1270772" cy="3143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1C7EE68-78B8-C90F-E4E3-15DF8ADD4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16</a:t>
            </a:fld>
            <a:endParaRPr lang="hu-HU" noProof="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B6A02BC-EF9C-349E-E0F5-599E5C34FF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46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B1ABE-2560-2F74-A7DE-176452C7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052E8E17-D568-F74F-3E25-E98A7D90111A}"/>
              </a:ext>
            </a:extLst>
          </p:cNvPr>
          <p:cNvSpPr/>
          <p:nvPr/>
        </p:nvSpPr>
        <p:spPr>
          <a:xfrm rot="5400000">
            <a:off x="1647232" y="1559829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B484E44D-B2FA-C9E2-0DDE-1E6664AA7560}"/>
              </a:ext>
            </a:extLst>
          </p:cNvPr>
          <p:cNvSpPr/>
          <p:nvPr/>
        </p:nvSpPr>
        <p:spPr>
          <a:xfrm rot="5400000">
            <a:off x="1197298" y="2495315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57517763-8226-0BBB-AB2E-31CB8AE85A85}"/>
              </a:ext>
            </a:extLst>
          </p:cNvPr>
          <p:cNvSpPr>
            <a:spLocks noChangeAspect="1"/>
          </p:cNvSpPr>
          <p:nvPr/>
        </p:nvSpPr>
        <p:spPr>
          <a:xfrm>
            <a:off x="963393" y="3468184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611E68-F64B-EA86-A65F-02BE1FA1EA1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Extending the tree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68A64214-BDC1-DE3E-922A-527F037B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F076A563-56DD-B3A6-48AB-500B983F9699}"/>
              </a:ext>
            </a:extLst>
          </p:cNvPr>
          <p:cNvSpPr txBox="1"/>
          <p:nvPr/>
        </p:nvSpPr>
        <p:spPr>
          <a:xfrm>
            <a:off x="2787878" y="361439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836D5C12-0BF6-4406-5DBA-C1C03687070D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9258429-91C4-ED55-506E-1909BC80F726}"/>
              </a:ext>
            </a:extLst>
          </p:cNvPr>
          <p:cNvSpPr txBox="1"/>
          <p:nvPr/>
        </p:nvSpPr>
        <p:spPr>
          <a:xfrm>
            <a:off x="4318438" y="3605109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2339DBE-D8FA-E436-BBA5-5C2BAA0E4BDC}"/>
              </a:ext>
            </a:extLst>
          </p:cNvPr>
          <p:cNvSpPr/>
          <p:nvPr/>
        </p:nvSpPr>
        <p:spPr>
          <a:xfrm>
            <a:off x="10933679" y="2946957"/>
            <a:ext cx="1096910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4C5646C4-BBBE-44A0-1956-2B2BE4DF4278}"/>
              </a:ext>
            </a:extLst>
          </p:cNvPr>
          <p:cNvSpPr/>
          <p:nvPr/>
        </p:nvSpPr>
        <p:spPr>
          <a:xfrm>
            <a:off x="7555831" y="4626279"/>
            <a:ext cx="1314903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1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FF073C2-C162-08F2-92AF-7224B0DBE27A}"/>
              </a:ext>
            </a:extLst>
          </p:cNvPr>
          <p:cNvSpPr/>
          <p:nvPr/>
        </p:nvSpPr>
        <p:spPr>
          <a:xfrm>
            <a:off x="9094088" y="1999825"/>
            <a:ext cx="1024462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2</a:t>
            </a:r>
            <a:endParaRPr lang="hu-HU" sz="24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1803265A-9241-ECBA-30CA-51DE75142DBC}"/>
              </a:ext>
            </a:extLst>
          </p:cNvPr>
          <p:cNvSpPr/>
          <p:nvPr/>
        </p:nvSpPr>
        <p:spPr>
          <a:xfrm>
            <a:off x="6798855" y="1685453"/>
            <a:ext cx="102446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3</a:t>
            </a:r>
            <a:endParaRPr lang="hu-HU" sz="24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A702514-5A8A-05BB-C232-A6BB05D43D26}"/>
              </a:ext>
            </a:extLst>
          </p:cNvPr>
          <p:cNvSpPr txBox="1"/>
          <p:nvPr/>
        </p:nvSpPr>
        <p:spPr>
          <a:xfrm>
            <a:off x="5643404" y="356598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4D724F12-319B-2014-0A20-3217B36FA413}"/>
              </a:ext>
            </a:extLst>
          </p:cNvPr>
          <p:cNvCxnSpPr>
            <a:cxnSpLocks/>
            <a:stCxn id="29" idx="1"/>
            <a:endCxn id="33" idx="2"/>
          </p:cNvCxnSpPr>
          <p:nvPr/>
        </p:nvCxnSpPr>
        <p:spPr>
          <a:xfrm flipH="1" flipV="1">
            <a:off x="9606319" y="3029552"/>
            <a:ext cx="1327360" cy="43226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E7429D73-32AA-C5A5-BB38-A6D6E858F398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213283" y="3461821"/>
            <a:ext cx="2720396" cy="11644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CE518A66-0C47-FD3C-EE2E-094B91B4B60C}"/>
              </a:ext>
            </a:extLst>
          </p:cNvPr>
          <p:cNvCxnSpPr>
            <a:cxnSpLocks/>
            <a:stCxn id="33" idx="1"/>
            <a:endCxn id="34" idx="3"/>
          </p:cNvCxnSpPr>
          <p:nvPr/>
        </p:nvCxnSpPr>
        <p:spPr>
          <a:xfrm flipH="1" flipV="1">
            <a:off x="7823316" y="2200317"/>
            <a:ext cx="1270772" cy="3143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33">
            <a:extLst>
              <a:ext uri="{FF2B5EF4-FFF2-40B4-BE49-F238E27FC236}">
                <a16:creationId xmlns:a16="http://schemas.microsoft.com/office/drawing/2014/main" id="{0456B11E-BF0A-8EC2-CFDF-54C96CCE87C1}"/>
              </a:ext>
            </a:extLst>
          </p:cNvPr>
          <p:cNvSpPr/>
          <p:nvPr/>
        </p:nvSpPr>
        <p:spPr>
          <a:xfrm>
            <a:off x="3618604" y="4066981"/>
            <a:ext cx="737979" cy="738664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4</a:t>
            </a:r>
          </a:p>
        </p:txBody>
      </p:sp>
      <p:sp>
        <p:nvSpPr>
          <p:cNvPr id="10" name="Téglalap 33">
            <a:extLst>
              <a:ext uri="{FF2B5EF4-FFF2-40B4-BE49-F238E27FC236}">
                <a16:creationId xmlns:a16="http://schemas.microsoft.com/office/drawing/2014/main" id="{232A6069-06EB-49AF-BC46-812AA7A56E0D}"/>
              </a:ext>
            </a:extLst>
          </p:cNvPr>
          <p:cNvSpPr/>
          <p:nvPr/>
        </p:nvSpPr>
        <p:spPr>
          <a:xfrm>
            <a:off x="1886503" y="3911560"/>
            <a:ext cx="737979" cy="738664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5</a:t>
            </a:r>
            <a:endParaRPr lang="hu-HU" sz="2400" noProof="0" dirty="0"/>
          </a:p>
        </p:txBody>
      </p:sp>
      <p:cxnSp>
        <p:nvCxnSpPr>
          <p:cNvPr id="12" name="Egyenes összekötő nyíllal 14">
            <a:extLst>
              <a:ext uri="{FF2B5EF4-FFF2-40B4-BE49-F238E27FC236}">
                <a16:creationId xmlns:a16="http://schemas.microsoft.com/office/drawing/2014/main" id="{62BD40FF-0277-B786-971B-C271C2CA6C8E}"/>
              </a:ext>
            </a:extLst>
          </p:cNvPr>
          <p:cNvCxnSpPr>
            <a:cxnSpLocks/>
            <a:stCxn id="30" idx="1"/>
            <a:endCxn id="8" idx="3"/>
          </p:cNvCxnSpPr>
          <p:nvPr/>
        </p:nvCxnSpPr>
        <p:spPr>
          <a:xfrm flipH="1" flipV="1">
            <a:off x="4356583" y="4436313"/>
            <a:ext cx="3199248" cy="7048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4">
            <a:extLst>
              <a:ext uri="{FF2B5EF4-FFF2-40B4-BE49-F238E27FC236}">
                <a16:creationId xmlns:a16="http://schemas.microsoft.com/office/drawing/2014/main" id="{56D838F7-03CC-47CE-51A1-6A06A145BF8F}"/>
              </a:ext>
            </a:extLst>
          </p:cNvPr>
          <p:cNvCxnSpPr>
            <a:cxnSpLocks/>
            <a:stCxn id="8" idx="1"/>
            <a:endCxn id="10" idx="3"/>
          </p:cNvCxnSpPr>
          <p:nvPr/>
        </p:nvCxnSpPr>
        <p:spPr>
          <a:xfrm flipH="1" flipV="1">
            <a:off x="2624482" y="4280892"/>
            <a:ext cx="994122" cy="15542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14">
            <a:extLst>
              <a:ext uri="{FF2B5EF4-FFF2-40B4-BE49-F238E27FC236}">
                <a16:creationId xmlns:a16="http://schemas.microsoft.com/office/drawing/2014/main" id="{9C611F0F-DB4A-3D30-AB43-8C041B134F10}"/>
              </a:ext>
            </a:extLst>
          </p:cNvPr>
          <p:cNvCxnSpPr>
            <a:cxnSpLocks/>
            <a:endCxn id="6" idx="5"/>
          </p:cNvCxnSpPr>
          <p:nvPr/>
        </p:nvCxnSpPr>
        <p:spPr>
          <a:xfrm flipH="1" flipV="1">
            <a:off x="1587784" y="4092575"/>
            <a:ext cx="240077" cy="10712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081B5-2BA8-7F9F-D774-1BEA46C53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17</a:t>
            </a:fld>
            <a:endParaRPr lang="hu-HU" noProof="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C928A04-E2EB-35B7-1456-1E2410A336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7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369B0-CA22-F09E-9A3F-29C125B2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4C9CF0B0-0CFD-193E-97FE-F126DB3C59B8}"/>
              </a:ext>
            </a:extLst>
          </p:cNvPr>
          <p:cNvSpPr/>
          <p:nvPr/>
        </p:nvSpPr>
        <p:spPr>
          <a:xfrm rot="5400000">
            <a:off x="1647232" y="1559829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BF2ED6EA-F78B-A3BB-6F13-61DA4276B8FF}"/>
              </a:ext>
            </a:extLst>
          </p:cNvPr>
          <p:cNvSpPr/>
          <p:nvPr/>
        </p:nvSpPr>
        <p:spPr>
          <a:xfrm rot="5400000">
            <a:off x="1197298" y="2495315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545D9BEC-E35F-C708-2809-5F3BFF83B057}"/>
              </a:ext>
            </a:extLst>
          </p:cNvPr>
          <p:cNvSpPr>
            <a:spLocks noChangeAspect="1"/>
          </p:cNvSpPr>
          <p:nvPr/>
        </p:nvSpPr>
        <p:spPr>
          <a:xfrm>
            <a:off x="963393" y="3468184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D1727A-1D00-D4B5-8E3F-3663E406BB7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Abstract counterexample found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4E6DB3D0-16D4-875D-9247-55A25926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16845EAC-CF2F-7C39-DF0A-62B9B2A625E9}"/>
              </a:ext>
            </a:extLst>
          </p:cNvPr>
          <p:cNvSpPr txBox="1"/>
          <p:nvPr/>
        </p:nvSpPr>
        <p:spPr>
          <a:xfrm>
            <a:off x="2787878" y="361439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DFEAB6B3-483F-8159-7B91-FF7DF48E4F6F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14B23EFC-BB12-55EA-F518-C3E859C2169D}"/>
              </a:ext>
            </a:extLst>
          </p:cNvPr>
          <p:cNvSpPr txBox="1"/>
          <p:nvPr/>
        </p:nvSpPr>
        <p:spPr>
          <a:xfrm>
            <a:off x="4318438" y="3605109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0505B069-68C0-CD19-5030-405DA4B6F204}"/>
              </a:ext>
            </a:extLst>
          </p:cNvPr>
          <p:cNvSpPr/>
          <p:nvPr/>
        </p:nvSpPr>
        <p:spPr>
          <a:xfrm>
            <a:off x="10933679" y="2946957"/>
            <a:ext cx="1096910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EADAD86C-F3D2-6605-A4DA-6116183665A2}"/>
              </a:ext>
            </a:extLst>
          </p:cNvPr>
          <p:cNvSpPr/>
          <p:nvPr/>
        </p:nvSpPr>
        <p:spPr>
          <a:xfrm>
            <a:off x="7555831" y="4626279"/>
            <a:ext cx="1314903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1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E62B2E5B-1EF3-3B6D-7523-66784CA18387}"/>
              </a:ext>
            </a:extLst>
          </p:cNvPr>
          <p:cNvSpPr/>
          <p:nvPr/>
        </p:nvSpPr>
        <p:spPr>
          <a:xfrm>
            <a:off x="9094088" y="1999825"/>
            <a:ext cx="1024462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2</a:t>
            </a:r>
            <a:endParaRPr lang="hu-HU" sz="24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541835E4-9B84-FA3A-3B9F-0034813A1403}"/>
              </a:ext>
            </a:extLst>
          </p:cNvPr>
          <p:cNvSpPr/>
          <p:nvPr/>
        </p:nvSpPr>
        <p:spPr>
          <a:xfrm>
            <a:off x="6798855" y="1685453"/>
            <a:ext cx="102446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3</a:t>
            </a:r>
            <a:endParaRPr lang="hu-HU" sz="24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D6E09C04-32CF-9030-C526-B02D83000F3D}"/>
              </a:ext>
            </a:extLst>
          </p:cNvPr>
          <p:cNvSpPr txBox="1"/>
          <p:nvPr/>
        </p:nvSpPr>
        <p:spPr>
          <a:xfrm>
            <a:off x="5643404" y="356598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E35E44D8-261E-D185-2AF9-F5F07940132E}"/>
              </a:ext>
            </a:extLst>
          </p:cNvPr>
          <p:cNvCxnSpPr>
            <a:cxnSpLocks/>
            <a:stCxn id="29" idx="1"/>
            <a:endCxn id="33" idx="2"/>
          </p:cNvCxnSpPr>
          <p:nvPr/>
        </p:nvCxnSpPr>
        <p:spPr>
          <a:xfrm flipH="1" flipV="1">
            <a:off x="9606319" y="3029552"/>
            <a:ext cx="1327360" cy="43226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7619D3A6-676D-884F-30E2-872C1F8E7ABB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213283" y="3461821"/>
            <a:ext cx="2720396" cy="11644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F7A83AEE-659C-3897-F579-85F4F66718E1}"/>
              </a:ext>
            </a:extLst>
          </p:cNvPr>
          <p:cNvCxnSpPr>
            <a:cxnSpLocks/>
            <a:stCxn id="33" idx="1"/>
            <a:endCxn id="34" idx="3"/>
          </p:cNvCxnSpPr>
          <p:nvPr/>
        </p:nvCxnSpPr>
        <p:spPr>
          <a:xfrm flipH="1" flipV="1">
            <a:off x="7823316" y="2200317"/>
            <a:ext cx="1270772" cy="3143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33">
            <a:extLst>
              <a:ext uri="{FF2B5EF4-FFF2-40B4-BE49-F238E27FC236}">
                <a16:creationId xmlns:a16="http://schemas.microsoft.com/office/drawing/2014/main" id="{00FBF12B-67C7-7DCD-7692-34A36C2D8C29}"/>
              </a:ext>
            </a:extLst>
          </p:cNvPr>
          <p:cNvSpPr/>
          <p:nvPr/>
        </p:nvSpPr>
        <p:spPr>
          <a:xfrm>
            <a:off x="3618604" y="4066981"/>
            <a:ext cx="737979" cy="738664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4</a:t>
            </a:r>
          </a:p>
        </p:txBody>
      </p:sp>
      <p:sp>
        <p:nvSpPr>
          <p:cNvPr id="10" name="Téglalap 33">
            <a:extLst>
              <a:ext uri="{FF2B5EF4-FFF2-40B4-BE49-F238E27FC236}">
                <a16:creationId xmlns:a16="http://schemas.microsoft.com/office/drawing/2014/main" id="{98F8EF2F-760D-FC1C-8BAF-3598A170FFAA}"/>
              </a:ext>
            </a:extLst>
          </p:cNvPr>
          <p:cNvSpPr/>
          <p:nvPr/>
        </p:nvSpPr>
        <p:spPr>
          <a:xfrm>
            <a:off x="1886503" y="3911560"/>
            <a:ext cx="737979" cy="738664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5</a:t>
            </a:r>
            <a:endParaRPr lang="hu-HU" sz="2400" noProof="0" dirty="0"/>
          </a:p>
        </p:txBody>
      </p:sp>
      <p:cxnSp>
        <p:nvCxnSpPr>
          <p:cNvPr id="12" name="Egyenes összekötő nyíllal 14">
            <a:extLst>
              <a:ext uri="{FF2B5EF4-FFF2-40B4-BE49-F238E27FC236}">
                <a16:creationId xmlns:a16="http://schemas.microsoft.com/office/drawing/2014/main" id="{EFCB904B-6568-48BA-95FA-B6CCA01D4A7E}"/>
              </a:ext>
            </a:extLst>
          </p:cNvPr>
          <p:cNvCxnSpPr>
            <a:cxnSpLocks/>
            <a:stCxn id="30" idx="1"/>
            <a:endCxn id="8" idx="3"/>
          </p:cNvCxnSpPr>
          <p:nvPr/>
        </p:nvCxnSpPr>
        <p:spPr>
          <a:xfrm flipH="1" flipV="1">
            <a:off x="4356583" y="4436313"/>
            <a:ext cx="3199248" cy="7048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4">
            <a:extLst>
              <a:ext uri="{FF2B5EF4-FFF2-40B4-BE49-F238E27FC236}">
                <a16:creationId xmlns:a16="http://schemas.microsoft.com/office/drawing/2014/main" id="{B0657C4B-BE0A-1BA7-2C77-BD67FACF8A1E}"/>
              </a:ext>
            </a:extLst>
          </p:cNvPr>
          <p:cNvCxnSpPr>
            <a:cxnSpLocks/>
            <a:stCxn id="8" idx="1"/>
            <a:endCxn id="10" idx="3"/>
          </p:cNvCxnSpPr>
          <p:nvPr/>
        </p:nvCxnSpPr>
        <p:spPr>
          <a:xfrm flipH="1" flipV="1">
            <a:off x="2624482" y="4280892"/>
            <a:ext cx="994122" cy="15542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14">
            <a:extLst>
              <a:ext uri="{FF2B5EF4-FFF2-40B4-BE49-F238E27FC236}">
                <a16:creationId xmlns:a16="http://schemas.microsoft.com/office/drawing/2014/main" id="{CC14D803-73B1-CDF9-147E-C6BECD6D4146}"/>
              </a:ext>
            </a:extLst>
          </p:cNvPr>
          <p:cNvCxnSpPr>
            <a:cxnSpLocks/>
            <a:endCxn id="6" idx="5"/>
          </p:cNvCxnSpPr>
          <p:nvPr/>
        </p:nvCxnSpPr>
        <p:spPr>
          <a:xfrm flipH="1" flipV="1">
            <a:off x="1587784" y="4092575"/>
            <a:ext cx="240077" cy="1071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0AF3F-6530-88BE-A428-E59506A8DF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18</a:t>
            </a:fld>
            <a:endParaRPr lang="hu-HU" noProof="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7E24620-1F0B-44FA-9097-D7286DA36D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49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3E0F9-9C46-5210-601A-8B6F661EE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2E8472E7-E9BB-19D0-B848-3D3DB2ED62C7}"/>
              </a:ext>
            </a:extLst>
          </p:cNvPr>
          <p:cNvSpPr/>
          <p:nvPr/>
        </p:nvSpPr>
        <p:spPr>
          <a:xfrm rot="5400000">
            <a:off x="1647232" y="1559829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43FF78D4-20E0-804D-4E4C-36D124AC053A}"/>
              </a:ext>
            </a:extLst>
          </p:cNvPr>
          <p:cNvSpPr/>
          <p:nvPr/>
        </p:nvSpPr>
        <p:spPr>
          <a:xfrm rot="5400000">
            <a:off x="1197298" y="2495315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5214F541-0DED-4746-522B-BC3268694766}"/>
              </a:ext>
            </a:extLst>
          </p:cNvPr>
          <p:cNvSpPr>
            <a:spLocks noChangeAspect="1"/>
          </p:cNvSpPr>
          <p:nvPr/>
        </p:nvSpPr>
        <p:spPr>
          <a:xfrm>
            <a:off x="963393" y="3468184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BD2F3E-2CB6-7CB5-13CE-8F847371DF9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Refinement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C4A4293-28A5-61A9-1011-5B41B7B59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C90F1B9D-60F2-21F1-AA16-6C22F44EE07C}"/>
              </a:ext>
            </a:extLst>
          </p:cNvPr>
          <p:cNvSpPr txBox="1"/>
          <p:nvPr/>
        </p:nvSpPr>
        <p:spPr>
          <a:xfrm>
            <a:off x="2787878" y="361439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59BFE9A-AA06-5785-7DA1-6985E52C31CF}"/>
              </a:ext>
            </a:extLst>
          </p:cNvPr>
          <p:cNvSpPr txBox="1"/>
          <p:nvPr/>
        </p:nvSpPr>
        <p:spPr>
          <a:xfrm>
            <a:off x="4318438" y="3605109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58E3F980-F2B3-0C28-8509-F0CE0442CB3D}"/>
              </a:ext>
            </a:extLst>
          </p:cNvPr>
          <p:cNvSpPr/>
          <p:nvPr/>
        </p:nvSpPr>
        <p:spPr>
          <a:xfrm>
            <a:off x="10933679" y="2946957"/>
            <a:ext cx="1096910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 noProof="0" dirty="0"/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19D75E8E-AEEA-E409-B0AC-5AE2BC7C8451}"/>
              </a:ext>
            </a:extLst>
          </p:cNvPr>
          <p:cNvSpPr/>
          <p:nvPr/>
        </p:nvSpPr>
        <p:spPr>
          <a:xfrm>
            <a:off x="7555831" y="4626279"/>
            <a:ext cx="1655546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E2B61E20-8D63-0384-2034-F149D9CD6476}"/>
              </a:ext>
            </a:extLst>
          </p:cNvPr>
          <p:cNvSpPr txBox="1"/>
          <p:nvPr/>
        </p:nvSpPr>
        <p:spPr>
          <a:xfrm>
            <a:off x="5643404" y="356598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6A7DF3AA-BBF9-3CE2-AFFB-25E153A900F1}"/>
              </a:ext>
            </a:extLst>
          </p:cNvPr>
          <p:cNvCxnSpPr>
            <a:cxnSpLocks/>
            <a:stCxn id="29" idx="1"/>
            <a:endCxn id="25" idx="1"/>
          </p:cNvCxnSpPr>
          <p:nvPr/>
        </p:nvCxnSpPr>
        <p:spPr>
          <a:xfrm flipH="1">
            <a:off x="9006268" y="3461821"/>
            <a:ext cx="1927411" cy="157339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églalap 33">
            <a:extLst>
              <a:ext uri="{FF2B5EF4-FFF2-40B4-BE49-F238E27FC236}">
                <a16:creationId xmlns:a16="http://schemas.microsoft.com/office/drawing/2014/main" id="{AE356D26-DAC9-7739-546F-32252473082F}"/>
              </a:ext>
            </a:extLst>
          </p:cNvPr>
          <p:cNvSpPr/>
          <p:nvPr/>
        </p:nvSpPr>
        <p:spPr>
          <a:xfrm>
            <a:off x="3618604" y="4066981"/>
            <a:ext cx="737979" cy="738664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0" name="Téglalap 33">
            <a:extLst>
              <a:ext uri="{FF2B5EF4-FFF2-40B4-BE49-F238E27FC236}">
                <a16:creationId xmlns:a16="http://schemas.microsoft.com/office/drawing/2014/main" id="{0C4E86EA-E4E0-FED5-EE08-35F175FF9AED}"/>
              </a:ext>
            </a:extLst>
          </p:cNvPr>
          <p:cNvSpPr/>
          <p:nvPr/>
        </p:nvSpPr>
        <p:spPr>
          <a:xfrm>
            <a:off x="1886503" y="3911560"/>
            <a:ext cx="737979" cy="738664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 noProof="0" dirty="0"/>
          </a:p>
        </p:txBody>
      </p:sp>
      <p:cxnSp>
        <p:nvCxnSpPr>
          <p:cNvPr id="12" name="Egyenes összekötő nyíllal 14">
            <a:extLst>
              <a:ext uri="{FF2B5EF4-FFF2-40B4-BE49-F238E27FC236}">
                <a16:creationId xmlns:a16="http://schemas.microsoft.com/office/drawing/2014/main" id="{69EFBD63-CC42-5211-D746-BFD46D61FB48}"/>
              </a:ext>
            </a:extLst>
          </p:cNvPr>
          <p:cNvCxnSpPr>
            <a:cxnSpLocks/>
            <a:stCxn id="30" idx="1"/>
            <a:endCxn id="27" idx="2"/>
          </p:cNvCxnSpPr>
          <p:nvPr/>
        </p:nvCxnSpPr>
        <p:spPr>
          <a:xfrm flipH="1" flipV="1">
            <a:off x="4259741" y="4450640"/>
            <a:ext cx="3296090" cy="6905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4">
            <a:extLst>
              <a:ext uri="{FF2B5EF4-FFF2-40B4-BE49-F238E27FC236}">
                <a16:creationId xmlns:a16="http://schemas.microsoft.com/office/drawing/2014/main" id="{4E888C7F-D1F8-2BA8-1044-9FE7ABF02D5D}"/>
              </a:ext>
            </a:extLst>
          </p:cNvPr>
          <p:cNvCxnSpPr>
            <a:cxnSpLocks/>
            <a:endCxn id="26" idx="2"/>
          </p:cNvCxnSpPr>
          <p:nvPr/>
        </p:nvCxnSpPr>
        <p:spPr>
          <a:xfrm flipH="1" flipV="1">
            <a:off x="2500563" y="4337448"/>
            <a:ext cx="1384225" cy="1131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14">
            <a:extLst>
              <a:ext uri="{FF2B5EF4-FFF2-40B4-BE49-F238E27FC236}">
                <a16:creationId xmlns:a16="http://schemas.microsoft.com/office/drawing/2014/main" id="{A47DC8A8-AF62-8DFE-9808-82E1443B9A22}"/>
              </a:ext>
            </a:extLst>
          </p:cNvPr>
          <p:cNvCxnSpPr>
            <a:cxnSpLocks/>
            <a:endCxn id="6" idx="5"/>
          </p:cNvCxnSpPr>
          <p:nvPr/>
        </p:nvCxnSpPr>
        <p:spPr>
          <a:xfrm flipH="1" flipV="1">
            <a:off x="1587784" y="4092575"/>
            <a:ext cx="382162" cy="1155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zis 40">
            <a:extLst>
              <a:ext uri="{FF2B5EF4-FFF2-40B4-BE49-F238E27FC236}">
                <a16:creationId xmlns:a16="http://schemas.microsoft.com/office/drawing/2014/main" id="{5D8E403B-E574-79C5-41C8-83554E16FC6E}"/>
              </a:ext>
            </a:extLst>
          </p:cNvPr>
          <p:cNvSpPr>
            <a:spLocks noChangeAspect="1"/>
          </p:cNvSpPr>
          <p:nvPr/>
        </p:nvSpPr>
        <p:spPr>
          <a:xfrm flipH="1">
            <a:off x="7630457" y="4962473"/>
            <a:ext cx="530617" cy="52014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ysClr val="windowText" lastClr="000000"/>
              </a:solidFill>
            </a:endParaRPr>
          </a:p>
        </p:txBody>
      </p:sp>
      <p:sp>
        <p:nvSpPr>
          <p:cNvPr id="25" name="Ellipszis 40">
            <a:extLst>
              <a:ext uri="{FF2B5EF4-FFF2-40B4-BE49-F238E27FC236}">
                <a16:creationId xmlns:a16="http://schemas.microsoft.com/office/drawing/2014/main" id="{2468E24D-8BF2-3C64-AE4C-2F6D60EA9D3B}"/>
              </a:ext>
            </a:extLst>
          </p:cNvPr>
          <p:cNvSpPr>
            <a:spLocks noChangeAspect="1"/>
          </p:cNvSpPr>
          <p:nvPr/>
        </p:nvSpPr>
        <p:spPr>
          <a:xfrm flipH="1">
            <a:off x="8553358" y="4959040"/>
            <a:ext cx="530617" cy="52014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26" name="Ellipszis 40">
            <a:extLst>
              <a:ext uri="{FF2B5EF4-FFF2-40B4-BE49-F238E27FC236}">
                <a16:creationId xmlns:a16="http://schemas.microsoft.com/office/drawing/2014/main" id="{4DA2277D-D081-E7B4-087D-D63D9297AA3D}"/>
              </a:ext>
            </a:extLst>
          </p:cNvPr>
          <p:cNvSpPr>
            <a:spLocks noChangeAspect="1"/>
          </p:cNvSpPr>
          <p:nvPr/>
        </p:nvSpPr>
        <p:spPr>
          <a:xfrm flipH="1">
            <a:off x="1969946" y="4077374"/>
            <a:ext cx="530617" cy="52014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27" name="Ellipszis 40">
            <a:extLst>
              <a:ext uri="{FF2B5EF4-FFF2-40B4-BE49-F238E27FC236}">
                <a16:creationId xmlns:a16="http://schemas.microsoft.com/office/drawing/2014/main" id="{6742B233-8FAD-9426-AF93-69DA26FDE713}"/>
              </a:ext>
            </a:extLst>
          </p:cNvPr>
          <p:cNvSpPr>
            <a:spLocks noChangeAspect="1"/>
          </p:cNvSpPr>
          <p:nvPr/>
        </p:nvSpPr>
        <p:spPr>
          <a:xfrm flipH="1">
            <a:off x="3729124" y="4190566"/>
            <a:ext cx="530617" cy="52014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28" name="Ellipszis 40">
            <a:extLst>
              <a:ext uri="{FF2B5EF4-FFF2-40B4-BE49-F238E27FC236}">
                <a16:creationId xmlns:a16="http://schemas.microsoft.com/office/drawing/2014/main" id="{92709A9B-943F-4ABE-D1FA-D0B89F255092}"/>
              </a:ext>
            </a:extLst>
          </p:cNvPr>
          <p:cNvSpPr>
            <a:spLocks noChangeAspect="1"/>
          </p:cNvSpPr>
          <p:nvPr/>
        </p:nvSpPr>
        <p:spPr>
          <a:xfrm flipH="1">
            <a:off x="11180350" y="3245686"/>
            <a:ext cx="530617" cy="52014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noProof="0" dirty="0">
                <a:solidFill>
                  <a:schemeClr val="bg1"/>
                </a:solidFill>
              </a:rPr>
              <a:t>E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cxnSp>
        <p:nvCxnSpPr>
          <p:cNvPr id="40" name="Egyenes összekötő 23">
            <a:extLst>
              <a:ext uri="{FF2B5EF4-FFF2-40B4-BE49-F238E27FC236}">
                <a16:creationId xmlns:a16="http://schemas.microsoft.com/office/drawing/2014/main" id="{58FC0F8F-7441-A1E2-6F91-3D86FE1EF201}"/>
              </a:ext>
            </a:extLst>
          </p:cNvPr>
          <p:cNvCxnSpPr/>
          <p:nvPr/>
        </p:nvCxnSpPr>
        <p:spPr>
          <a:xfrm>
            <a:off x="8408465" y="4652837"/>
            <a:ext cx="0" cy="1029727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2A6C0-E418-F08A-00A5-AACF9B869D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19</a:t>
            </a:fld>
            <a:endParaRPr lang="hu-HU" noProof="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4B6C33B-702B-A7E5-CADE-4EF16CE877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  <p:sp>
        <p:nvSpPr>
          <p:cNvPr id="39" name="Téglalap 32">
            <a:extLst>
              <a:ext uri="{FF2B5EF4-FFF2-40B4-BE49-F238E27FC236}">
                <a16:creationId xmlns:a16="http://schemas.microsoft.com/office/drawing/2014/main" id="{F07A7857-09DE-FA64-2CF8-A9153F16FD84}"/>
              </a:ext>
            </a:extLst>
          </p:cNvPr>
          <p:cNvSpPr/>
          <p:nvPr/>
        </p:nvSpPr>
        <p:spPr>
          <a:xfrm>
            <a:off x="9094088" y="1999825"/>
            <a:ext cx="1024462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2</a:t>
            </a:r>
            <a:endParaRPr lang="hu-HU" sz="2400" noProof="0" dirty="0"/>
          </a:p>
        </p:txBody>
      </p:sp>
      <p:sp>
        <p:nvSpPr>
          <p:cNvPr id="41" name="Téglalap 33">
            <a:extLst>
              <a:ext uri="{FF2B5EF4-FFF2-40B4-BE49-F238E27FC236}">
                <a16:creationId xmlns:a16="http://schemas.microsoft.com/office/drawing/2014/main" id="{D0B53F1C-61FD-AACF-3FD5-6AF877380BF1}"/>
              </a:ext>
            </a:extLst>
          </p:cNvPr>
          <p:cNvSpPr/>
          <p:nvPr/>
        </p:nvSpPr>
        <p:spPr>
          <a:xfrm>
            <a:off x="6798855" y="1685453"/>
            <a:ext cx="102446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3</a:t>
            </a:r>
            <a:endParaRPr lang="hu-HU" sz="2400" noProof="0" dirty="0"/>
          </a:p>
        </p:txBody>
      </p:sp>
      <p:cxnSp>
        <p:nvCxnSpPr>
          <p:cNvPr id="42" name="Egyenes összekötő nyíllal 12">
            <a:extLst>
              <a:ext uri="{FF2B5EF4-FFF2-40B4-BE49-F238E27FC236}">
                <a16:creationId xmlns:a16="http://schemas.microsoft.com/office/drawing/2014/main" id="{D346C0A7-3FD2-2F8C-181F-8968C7B1BD40}"/>
              </a:ext>
            </a:extLst>
          </p:cNvPr>
          <p:cNvCxnSpPr>
            <a:cxnSpLocks/>
            <a:endCxn id="39" idx="2"/>
          </p:cNvCxnSpPr>
          <p:nvPr/>
        </p:nvCxnSpPr>
        <p:spPr>
          <a:xfrm flipH="1" flipV="1">
            <a:off x="9606319" y="3029552"/>
            <a:ext cx="1327360" cy="43226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23">
            <a:extLst>
              <a:ext uri="{FF2B5EF4-FFF2-40B4-BE49-F238E27FC236}">
                <a16:creationId xmlns:a16="http://schemas.microsoft.com/office/drawing/2014/main" id="{AF563AF8-3734-4E1B-9E1F-D286E4EAB7D9}"/>
              </a:ext>
            </a:extLst>
          </p:cNvPr>
          <p:cNvCxnSpPr>
            <a:cxnSpLocks/>
            <a:stCxn id="39" idx="1"/>
            <a:endCxn id="41" idx="3"/>
          </p:cNvCxnSpPr>
          <p:nvPr/>
        </p:nvCxnSpPr>
        <p:spPr>
          <a:xfrm flipH="1" flipV="1">
            <a:off x="7823316" y="2200317"/>
            <a:ext cx="1270772" cy="3143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49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BC51-8AE1-CEB6-4CA6-0C93BF746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zis 31">
            <a:extLst>
              <a:ext uri="{FF2B5EF4-FFF2-40B4-BE49-F238E27FC236}">
                <a16:creationId xmlns:a16="http://schemas.microsoft.com/office/drawing/2014/main" id="{9CA0A5E2-CD5A-6778-0E14-E4F8C3E9D1DF}"/>
              </a:ext>
            </a:extLst>
          </p:cNvPr>
          <p:cNvSpPr/>
          <p:nvPr/>
        </p:nvSpPr>
        <p:spPr>
          <a:xfrm rot="5400000">
            <a:off x="1647232" y="1559829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648FE4DC-89D2-3C59-D804-07A3F38A9A0C}"/>
              </a:ext>
            </a:extLst>
          </p:cNvPr>
          <p:cNvSpPr/>
          <p:nvPr/>
        </p:nvSpPr>
        <p:spPr>
          <a:xfrm rot="5400000">
            <a:off x="1197298" y="2495315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EACF391D-DC08-0AA3-FE9E-A45E388718B2}"/>
              </a:ext>
            </a:extLst>
          </p:cNvPr>
          <p:cNvSpPr>
            <a:spLocks noChangeAspect="1"/>
          </p:cNvSpPr>
          <p:nvPr/>
        </p:nvSpPr>
        <p:spPr>
          <a:xfrm>
            <a:off x="963393" y="3468184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7E91FB-C5F9-3A36-12D3-B5BFCD9FDBF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1033" y="1240172"/>
            <a:ext cx="11021961" cy="5051321"/>
          </a:xfrm>
        </p:spPr>
        <p:txBody>
          <a:bodyPr>
            <a:normAutofit/>
          </a:bodyPr>
          <a:lstStyle/>
          <a:p>
            <a:r>
              <a:rPr lang="en-US" sz="2400" dirty="0"/>
              <a:t>Pruned tree</a:t>
            </a:r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B630FB60-71F8-1825-07FA-57F433ED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DBE75F4-10F1-8A9C-2794-EBC5BA6FBB6C}"/>
              </a:ext>
            </a:extLst>
          </p:cNvPr>
          <p:cNvSpPr txBox="1"/>
          <p:nvPr/>
        </p:nvSpPr>
        <p:spPr>
          <a:xfrm>
            <a:off x="2787878" y="3614394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679C33CF-F482-7350-91B9-5ACFFD0C551C}"/>
              </a:ext>
            </a:extLst>
          </p:cNvPr>
          <p:cNvSpPr txBox="1"/>
          <p:nvPr/>
        </p:nvSpPr>
        <p:spPr>
          <a:xfrm>
            <a:off x="4318438" y="3605109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2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BCDE7AE2-7444-E1F8-704F-2A787DE21934}"/>
              </a:ext>
            </a:extLst>
          </p:cNvPr>
          <p:cNvSpPr/>
          <p:nvPr/>
        </p:nvSpPr>
        <p:spPr>
          <a:xfrm>
            <a:off x="10933679" y="2946957"/>
            <a:ext cx="1096910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 noProof="0" dirty="0"/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9CBCF414-BCFD-815B-6059-53B9C8E561A9}"/>
              </a:ext>
            </a:extLst>
          </p:cNvPr>
          <p:cNvSpPr/>
          <p:nvPr/>
        </p:nvSpPr>
        <p:spPr>
          <a:xfrm>
            <a:off x="8441355" y="4635904"/>
            <a:ext cx="770021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75A35E68-8473-C3C1-5D6B-339071E2E9EC}"/>
              </a:ext>
            </a:extLst>
          </p:cNvPr>
          <p:cNvCxnSpPr>
            <a:cxnSpLocks/>
            <a:stCxn id="29" idx="1"/>
            <a:endCxn id="25" idx="1"/>
          </p:cNvCxnSpPr>
          <p:nvPr/>
        </p:nvCxnSpPr>
        <p:spPr>
          <a:xfrm flipH="1">
            <a:off x="9006268" y="3461821"/>
            <a:ext cx="1927411" cy="157339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Ellipszis 40">
            <a:extLst>
              <a:ext uri="{FF2B5EF4-FFF2-40B4-BE49-F238E27FC236}">
                <a16:creationId xmlns:a16="http://schemas.microsoft.com/office/drawing/2014/main" id="{3908336F-0967-A3DF-679F-ACE4729F7C44}"/>
              </a:ext>
            </a:extLst>
          </p:cNvPr>
          <p:cNvSpPr>
            <a:spLocks noChangeAspect="1"/>
          </p:cNvSpPr>
          <p:nvPr/>
        </p:nvSpPr>
        <p:spPr>
          <a:xfrm flipH="1">
            <a:off x="8553358" y="4959040"/>
            <a:ext cx="530617" cy="520147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28" name="Ellipszis 40">
            <a:extLst>
              <a:ext uri="{FF2B5EF4-FFF2-40B4-BE49-F238E27FC236}">
                <a16:creationId xmlns:a16="http://schemas.microsoft.com/office/drawing/2014/main" id="{644E2A25-9EBE-0DAB-EB4F-BC37DBC5EC72}"/>
              </a:ext>
            </a:extLst>
          </p:cNvPr>
          <p:cNvSpPr>
            <a:spLocks noChangeAspect="1"/>
          </p:cNvSpPr>
          <p:nvPr/>
        </p:nvSpPr>
        <p:spPr>
          <a:xfrm flipH="1">
            <a:off x="11180350" y="3245686"/>
            <a:ext cx="530617" cy="52014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noProof="0" dirty="0">
                <a:solidFill>
                  <a:schemeClr val="bg1"/>
                </a:solidFill>
              </a:rPr>
              <a:t>E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899ED7-BDD6-1B38-50F4-6DADA4705D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20</a:t>
            </a:fld>
            <a:endParaRPr lang="hu-HU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E3B134F-9887-44EC-C802-A1F9C0F0EF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  <p:sp>
        <p:nvSpPr>
          <p:cNvPr id="10" name="Téglalap 32">
            <a:extLst>
              <a:ext uri="{FF2B5EF4-FFF2-40B4-BE49-F238E27FC236}">
                <a16:creationId xmlns:a16="http://schemas.microsoft.com/office/drawing/2014/main" id="{221AC8F1-1D13-4CD0-6A7C-E31126C7F77E}"/>
              </a:ext>
            </a:extLst>
          </p:cNvPr>
          <p:cNvSpPr/>
          <p:nvPr/>
        </p:nvSpPr>
        <p:spPr>
          <a:xfrm>
            <a:off x="9094088" y="1999825"/>
            <a:ext cx="1024462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2</a:t>
            </a:r>
            <a:endParaRPr lang="hu-HU" sz="2400" noProof="0" dirty="0"/>
          </a:p>
        </p:txBody>
      </p:sp>
      <p:sp>
        <p:nvSpPr>
          <p:cNvPr id="12" name="Téglalap 33">
            <a:extLst>
              <a:ext uri="{FF2B5EF4-FFF2-40B4-BE49-F238E27FC236}">
                <a16:creationId xmlns:a16="http://schemas.microsoft.com/office/drawing/2014/main" id="{3B95C331-D01D-D414-F465-624E329ACC80}"/>
              </a:ext>
            </a:extLst>
          </p:cNvPr>
          <p:cNvSpPr/>
          <p:nvPr/>
        </p:nvSpPr>
        <p:spPr>
          <a:xfrm>
            <a:off x="6798855" y="1685453"/>
            <a:ext cx="1024461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noProof="0" dirty="0"/>
              <a:t>U</a:t>
            </a:r>
            <a:r>
              <a:rPr lang="hu-HU" noProof="0" dirty="0"/>
              <a:t>3</a:t>
            </a:r>
            <a:endParaRPr lang="hu-HU" sz="2400" noProof="0" dirty="0"/>
          </a:p>
        </p:txBody>
      </p:sp>
      <p:cxnSp>
        <p:nvCxnSpPr>
          <p:cNvPr id="14" name="Egyenes összekötő nyíllal 12">
            <a:extLst>
              <a:ext uri="{FF2B5EF4-FFF2-40B4-BE49-F238E27FC236}">
                <a16:creationId xmlns:a16="http://schemas.microsoft.com/office/drawing/2014/main" id="{6FBA8D8D-5E63-282A-4DEB-74F099DB50BC}"/>
              </a:ext>
            </a:extLst>
          </p:cNvPr>
          <p:cNvCxnSpPr>
            <a:cxnSpLocks/>
            <a:endCxn id="10" idx="2"/>
          </p:cNvCxnSpPr>
          <p:nvPr/>
        </p:nvCxnSpPr>
        <p:spPr>
          <a:xfrm flipH="1" flipV="1">
            <a:off x="9606319" y="3029552"/>
            <a:ext cx="1327360" cy="43226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23">
            <a:extLst>
              <a:ext uri="{FF2B5EF4-FFF2-40B4-BE49-F238E27FC236}">
                <a16:creationId xmlns:a16="http://schemas.microsoft.com/office/drawing/2014/main" id="{927C7322-4CCD-DFFC-79C0-3874E206D69D}"/>
              </a:ext>
            </a:extLst>
          </p:cNvPr>
          <p:cNvCxnSpPr>
            <a:cxnSpLocks/>
            <a:stCxn id="10" idx="1"/>
            <a:endCxn id="12" idx="3"/>
          </p:cNvCxnSpPr>
          <p:nvPr/>
        </p:nvCxnSpPr>
        <p:spPr>
          <a:xfrm flipH="1" flipV="1">
            <a:off x="7823316" y="2200317"/>
            <a:ext cx="1270772" cy="31437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111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93BFE-765D-BF53-E95B-DC6A818A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zis 8">
            <a:extLst>
              <a:ext uri="{FF2B5EF4-FFF2-40B4-BE49-F238E27FC236}">
                <a16:creationId xmlns:a16="http://schemas.microsoft.com/office/drawing/2014/main" id="{2FD5E6A6-F75D-85BA-AD06-913FCC8DD5C5}"/>
              </a:ext>
            </a:extLst>
          </p:cNvPr>
          <p:cNvSpPr/>
          <p:nvPr/>
        </p:nvSpPr>
        <p:spPr>
          <a:xfrm rot="5400000">
            <a:off x="2037380" y="620672"/>
            <a:ext cx="3410662" cy="58361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E69F0301-4593-54C5-6DDB-5B727150FBD2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13440A67-FFC0-1E88-8739-8B9FAAFC7B93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86D4F875-F41A-32AA-20CB-80139E0F667E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C0D6EA-1D2A-72B0-6413-FE27557AA58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5D677D71-D57C-892C-F22D-C30B29FEE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1334AF33-083A-C470-7498-7C479C3B8056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1AB57DDD-21A7-49E6-098D-6E20C5BE8454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E7516597-22EF-6CE1-EA2C-E09229F2CFE9}"/>
              </a:ext>
            </a:extLst>
          </p:cNvPr>
          <p:cNvSpPr txBox="1"/>
          <p:nvPr/>
        </p:nvSpPr>
        <p:spPr>
          <a:xfrm>
            <a:off x="3718076" y="3058598"/>
            <a:ext cx="1096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noProof="0" dirty="0">
                <a:solidFill>
                  <a:schemeClr val="bg1"/>
                </a:solidFill>
              </a:rPr>
              <a:t>…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D304A678-860A-0BF5-EAF3-432A144FF1A6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6AC02B41-7D38-794D-37EE-1FC9A828EC31}"/>
              </a:ext>
            </a:extLst>
          </p:cNvPr>
          <p:cNvSpPr/>
          <p:nvPr/>
        </p:nvSpPr>
        <p:spPr>
          <a:xfrm>
            <a:off x="9620764" y="2946957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02CA9441-B2FE-9F03-FFBF-CCE35F78A1DF}"/>
              </a:ext>
            </a:extLst>
          </p:cNvPr>
          <p:cNvSpPr/>
          <p:nvPr/>
        </p:nvSpPr>
        <p:spPr>
          <a:xfrm>
            <a:off x="7183828" y="4288645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1</a:t>
            </a:r>
            <a:endParaRPr lang="hu-HU" sz="3600" noProof="0" dirty="0"/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724C32ED-6293-5C4D-6668-113BC0E02E83}"/>
              </a:ext>
            </a:extLst>
          </p:cNvPr>
          <p:cNvSpPr/>
          <p:nvPr/>
        </p:nvSpPr>
        <p:spPr>
          <a:xfrm>
            <a:off x="7069193" y="1744899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2</a:t>
            </a:r>
            <a:endParaRPr lang="hu-HU" sz="36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1730004B-3901-3C34-74B2-DCD95994EE82}"/>
              </a:ext>
            </a:extLst>
          </p:cNvPr>
          <p:cNvSpPr/>
          <p:nvPr/>
        </p:nvSpPr>
        <p:spPr>
          <a:xfrm>
            <a:off x="5208587" y="935474"/>
            <a:ext cx="1452194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3</a:t>
            </a:r>
            <a:endParaRPr lang="hu-HU" sz="36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534D3727-1B3B-5683-77FC-F39885128DA5}"/>
              </a:ext>
            </a:extLst>
          </p:cNvPr>
          <p:cNvSpPr txBox="1"/>
          <p:nvPr/>
        </p:nvSpPr>
        <p:spPr>
          <a:xfrm>
            <a:off x="594541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2DD816F4-71A4-ABEC-E34E-A5E5AA7D4346}"/>
              </a:ext>
            </a:extLst>
          </p:cNvPr>
          <p:cNvCxnSpPr>
            <a:stCxn id="29" idx="1"/>
            <a:endCxn id="33" idx="2"/>
          </p:cNvCxnSpPr>
          <p:nvPr/>
        </p:nvCxnSpPr>
        <p:spPr>
          <a:xfrm flipH="1" flipV="1">
            <a:off x="8274106" y="2774626"/>
            <a:ext cx="1346658" cy="68719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A2BD08B2-308C-8739-79A5-CA9347360FA7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388741" y="3461821"/>
            <a:ext cx="1232023" cy="8268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A21C5DF5-0354-7E63-919D-556F9AB4CF97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5901270" y="1970496"/>
            <a:ext cx="1167923" cy="28926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343BE430-1AF8-C98C-DA42-A08B20BC1D50}"/>
              </a:ext>
            </a:extLst>
          </p:cNvPr>
          <p:cNvCxnSpPr/>
          <p:nvPr/>
        </p:nvCxnSpPr>
        <p:spPr>
          <a:xfrm>
            <a:off x="6660781" y="1119883"/>
            <a:ext cx="2113349" cy="625016"/>
          </a:xfrm>
          <a:prstGeom prst="straightConnector1">
            <a:avLst/>
          </a:prstGeom>
          <a:ln w="57150">
            <a:solidFill>
              <a:schemeClr val="tx1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A93F34-475D-4530-87C7-628577B6FE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21</a:t>
            </a:fld>
            <a:endParaRPr lang="hu-HU" noProof="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835B37F-3EB2-55AE-813E-9A5F8FDC96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75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32E7F-3CB1-341E-2DC4-29FF8A6E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zis 8">
            <a:extLst>
              <a:ext uri="{FF2B5EF4-FFF2-40B4-BE49-F238E27FC236}">
                <a16:creationId xmlns:a16="http://schemas.microsoft.com/office/drawing/2014/main" id="{4361E602-99E6-B270-1908-751E50F4B708}"/>
              </a:ext>
            </a:extLst>
          </p:cNvPr>
          <p:cNvSpPr/>
          <p:nvPr/>
        </p:nvSpPr>
        <p:spPr>
          <a:xfrm rot="5400000">
            <a:off x="2037380" y="620672"/>
            <a:ext cx="3410662" cy="58361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4A40BAA8-4500-AEC8-709A-49885100E200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CD138150-A01E-BB91-15C9-3186BDCE9372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3CBAD1AA-9395-9247-55BD-022BA18DE05D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6E7D22-DC7E-A1E7-A0A0-8183179E7F1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F44E41A5-F3F0-A522-46D9-94042F587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2875E5EF-8DF4-506C-6003-01A73970827A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6A5CEB4E-2B58-C01C-D6A5-22E65B978220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7240CEB7-29ED-953A-B924-6F7D61ADD739}"/>
              </a:ext>
            </a:extLst>
          </p:cNvPr>
          <p:cNvSpPr txBox="1"/>
          <p:nvPr/>
        </p:nvSpPr>
        <p:spPr>
          <a:xfrm>
            <a:off x="3718076" y="3058598"/>
            <a:ext cx="1096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noProof="0" dirty="0">
                <a:solidFill>
                  <a:schemeClr val="bg1"/>
                </a:solidFill>
              </a:rPr>
              <a:t>…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0557EBC7-6703-BD6B-D973-4A1633454478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2B8DC05A-1182-44EE-8F54-263763E93810}"/>
              </a:ext>
            </a:extLst>
          </p:cNvPr>
          <p:cNvSpPr/>
          <p:nvPr/>
        </p:nvSpPr>
        <p:spPr>
          <a:xfrm>
            <a:off x="9620764" y="2946957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C94875AA-FFFF-281F-B41B-8F984E6AFD13}"/>
              </a:ext>
            </a:extLst>
          </p:cNvPr>
          <p:cNvSpPr/>
          <p:nvPr/>
        </p:nvSpPr>
        <p:spPr>
          <a:xfrm>
            <a:off x="7183828" y="4288645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1</a:t>
            </a:r>
            <a:endParaRPr lang="hu-HU" sz="3600" noProof="0" dirty="0"/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536FCD2D-D21E-5264-9D4B-40AF5B126664}"/>
              </a:ext>
            </a:extLst>
          </p:cNvPr>
          <p:cNvSpPr/>
          <p:nvPr/>
        </p:nvSpPr>
        <p:spPr>
          <a:xfrm>
            <a:off x="7069193" y="1744899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2</a:t>
            </a:r>
            <a:endParaRPr lang="hu-HU" sz="36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DAE17C92-EF89-A60B-72C7-921BEC75E06E}"/>
              </a:ext>
            </a:extLst>
          </p:cNvPr>
          <p:cNvSpPr/>
          <p:nvPr/>
        </p:nvSpPr>
        <p:spPr>
          <a:xfrm>
            <a:off x="5208587" y="935474"/>
            <a:ext cx="1452194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3</a:t>
            </a:r>
            <a:endParaRPr lang="hu-HU" sz="36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09823624-44D3-38B0-827B-2CCE164AFCEA}"/>
              </a:ext>
            </a:extLst>
          </p:cNvPr>
          <p:cNvSpPr txBox="1"/>
          <p:nvPr/>
        </p:nvSpPr>
        <p:spPr>
          <a:xfrm>
            <a:off x="594541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CE9840BE-A002-B6C6-B4B4-18DD3C1E8142}"/>
              </a:ext>
            </a:extLst>
          </p:cNvPr>
          <p:cNvCxnSpPr>
            <a:stCxn id="29" idx="1"/>
            <a:endCxn id="33" idx="2"/>
          </p:cNvCxnSpPr>
          <p:nvPr/>
        </p:nvCxnSpPr>
        <p:spPr>
          <a:xfrm flipH="1" flipV="1">
            <a:off x="8274106" y="2774626"/>
            <a:ext cx="1346658" cy="68719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CF74C81C-3089-ED5F-A35E-5D0FEF177F15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388741" y="3461821"/>
            <a:ext cx="1232023" cy="8268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5706DB3A-14F3-388A-5F22-B1B1F899FF8E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5901270" y="1970496"/>
            <a:ext cx="1167923" cy="28926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14BEEF15-EB39-581F-BE1B-10E1D947E71A}"/>
              </a:ext>
            </a:extLst>
          </p:cNvPr>
          <p:cNvCxnSpPr/>
          <p:nvPr/>
        </p:nvCxnSpPr>
        <p:spPr>
          <a:xfrm>
            <a:off x="6660781" y="1119883"/>
            <a:ext cx="2113349" cy="625016"/>
          </a:xfrm>
          <a:prstGeom prst="straightConnector1">
            <a:avLst/>
          </a:prstGeom>
          <a:ln w="57150">
            <a:solidFill>
              <a:schemeClr val="tx1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79313-E853-FD69-DD79-BE5239EF2E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22</a:t>
            </a:fld>
            <a:endParaRPr lang="hu-HU" noProof="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33C10E7-AE51-D87C-80F7-022113E63E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3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FAEA4-6BA9-E934-1201-874B7ADC9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zis 8">
            <a:extLst>
              <a:ext uri="{FF2B5EF4-FFF2-40B4-BE49-F238E27FC236}">
                <a16:creationId xmlns:a16="http://schemas.microsoft.com/office/drawing/2014/main" id="{D27CBB9D-7811-0A7E-FA08-51E07A6A0BE0}"/>
              </a:ext>
            </a:extLst>
          </p:cNvPr>
          <p:cNvSpPr/>
          <p:nvPr/>
        </p:nvSpPr>
        <p:spPr>
          <a:xfrm rot="5400000">
            <a:off x="2037380" y="620672"/>
            <a:ext cx="3410662" cy="58361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A92CFB46-3D92-EE2F-681D-C0DDBE3124F1}"/>
              </a:ext>
            </a:extLst>
          </p:cNvPr>
          <p:cNvSpPr/>
          <p:nvPr/>
        </p:nvSpPr>
        <p:spPr>
          <a:xfrm rot="5400000">
            <a:off x="1876812" y="1304902"/>
            <a:ext cx="2638508" cy="4548230"/>
          </a:xfrm>
          <a:prstGeom prst="ellipse">
            <a:avLst/>
          </a:prstGeom>
          <a:solidFill>
            <a:srgbClr val="3A68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  <a:p>
            <a:pPr algn="ctr"/>
            <a:endParaRPr lang="hu-HU" sz="2800" noProof="0" dirty="0">
              <a:solidFill>
                <a:schemeClr val="bg1"/>
              </a:solidFill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F7D666FD-32EC-9ADA-C3BD-540D4AB30F6C}"/>
              </a:ext>
            </a:extLst>
          </p:cNvPr>
          <p:cNvSpPr/>
          <p:nvPr/>
        </p:nvSpPr>
        <p:spPr>
          <a:xfrm rot="5400000">
            <a:off x="1426878" y="2240388"/>
            <a:ext cx="2067885" cy="267725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  <a:p>
            <a:pPr algn="ctr"/>
            <a:endParaRPr lang="hu-HU" sz="2400" u="sng" noProof="0" dirty="0">
              <a:solidFill>
                <a:schemeClr val="bg1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17A9B353-05BE-747D-95F6-1BC882391925}"/>
              </a:ext>
            </a:extLst>
          </p:cNvPr>
          <p:cNvSpPr>
            <a:spLocks noChangeAspect="1"/>
          </p:cNvSpPr>
          <p:nvPr/>
        </p:nvSpPr>
        <p:spPr>
          <a:xfrm>
            <a:off x="1192973" y="3213257"/>
            <a:ext cx="731520" cy="7315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EB1528-27E5-A13C-AEE2-95A3CD380D5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  <a:p>
            <a:endParaRPr lang="hu-HU" sz="2400" noProof="0" dirty="0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D6810C45-D978-26EF-C4B0-28BA0F15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15" y="244768"/>
            <a:ext cx="11021962" cy="722187"/>
          </a:xfrm>
        </p:spPr>
        <p:txBody>
          <a:bodyPr/>
          <a:lstStyle/>
          <a:p>
            <a:r>
              <a:rPr lang="en-US" dirty="0"/>
              <a:t>CARCEGAR algorithm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69A56B4A-6D71-5EB8-BA13-DABF6CDB8B29}"/>
              </a:ext>
            </a:extLst>
          </p:cNvPr>
          <p:cNvSpPr txBox="1"/>
          <p:nvPr/>
        </p:nvSpPr>
        <p:spPr>
          <a:xfrm>
            <a:off x="3017458" y="3359467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1</a:t>
            </a:r>
          </a:p>
          <a:p>
            <a:endParaRPr lang="hu-HU" noProof="0" dirty="0"/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73A24E03-F92A-F8D2-C737-594D50F39E33}"/>
              </a:ext>
            </a:extLst>
          </p:cNvPr>
          <p:cNvSpPr txBox="1"/>
          <p:nvPr/>
        </p:nvSpPr>
        <p:spPr>
          <a:xfrm>
            <a:off x="6798856" y="3469495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0E08399F-81FA-2B17-93A5-8DEB99DE34DC}"/>
              </a:ext>
            </a:extLst>
          </p:cNvPr>
          <p:cNvSpPr txBox="1"/>
          <p:nvPr/>
        </p:nvSpPr>
        <p:spPr>
          <a:xfrm>
            <a:off x="3718076" y="3058598"/>
            <a:ext cx="1096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noProof="0" dirty="0">
                <a:solidFill>
                  <a:schemeClr val="bg1"/>
                </a:solidFill>
              </a:rPr>
              <a:t>…</a:t>
            </a:r>
          </a:p>
          <a:p>
            <a:endParaRPr lang="hu-HU" noProof="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EBA21CC-5F57-AB3F-BE40-DCE1438A92FE}"/>
              </a:ext>
            </a:extLst>
          </p:cNvPr>
          <p:cNvSpPr txBox="1"/>
          <p:nvPr/>
        </p:nvSpPr>
        <p:spPr>
          <a:xfrm>
            <a:off x="4548018" y="335018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>
                <a:solidFill>
                  <a:schemeClr val="bg1"/>
                </a:solidFill>
              </a:rPr>
              <a:t>O</a:t>
            </a:r>
            <a:r>
              <a:rPr lang="hu-HU" noProof="0" dirty="0">
                <a:solidFill>
                  <a:schemeClr val="bg1"/>
                </a:solidFill>
              </a:rPr>
              <a:t>i-1</a:t>
            </a:r>
            <a:endParaRPr lang="hu-HU" sz="10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FB092464-6F2E-5B18-B0D6-D95FAE3758BC}"/>
              </a:ext>
            </a:extLst>
          </p:cNvPr>
          <p:cNvSpPr/>
          <p:nvPr/>
        </p:nvSpPr>
        <p:spPr>
          <a:xfrm>
            <a:off x="9620764" y="2946957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E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E30ECFA9-96EF-0F70-7D61-5237A87D82EA}"/>
              </a:ext>
            </a:extLst>
          </p:cNvPr>
          <p:cNvSpPr/>
          <p:nvPr/>
        </p:nvSpPr>
        <p:spPr>
          <a:xfrm>
            <a:off x="7183828" y="4288645"/>
            <a:ext cx="2409825" cy="1029727"/>
          </a:xfrm>
          <a:prstGeom prst="rect">
            <a:avLst/>
          </a:prstGeom>
          <a:solidFill>
            <a:srgbClr val="960018"/>
          </a:solidFill>
          <a:ln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1</a:t>
            </a:r>
            <a:endParaRPr lang="hu-HU" sz="3600" noProof="0" dirty="0"/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1F662E6E-680B-A3A8-8F87-8BA6F8467A42}"/>
              </a:ext>
            </a:extLst>
          </p:cNvPr>
          <p:cNvSpPr/>
          <p:nvPr/>
        </p:nvSpPr>
        <p:spPr>
          <a:xfrm>
            <a:off x="7069193" y="1744899"/>
            <a:ext cx="2409825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2</a:t>
            </a:r>
            <a:endParaRPr lang="hu-HU" sz="3600" noProof="0" dirty="0"/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5D7E957E-220B-D8E7-3377-310632C7DEF8}"/>
              </a:ext>
            </a:extLst>
          </p:cNvPr>
          <p:cNvSpPr/>
          <p:nvPr/>
        </p:nvSpPr>
        <p:spPr>
          <a:xfrm>
            <a:off x="5208587" y="935474"/>
            <a:ext cx="1452194" cy="1029727"/>
          </a:xfrm>
          <a:prstGeom prst="rect">
            <a:avLst/>
          </a:prstGeom>
          <a:noFill/>
          <a:ln w="38100">
            <a:solidFill>
              <a:srgbClr val="9600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noProof="0" dirty="0"/>
              <a:t>U</a:t>
            </a:r>
            <a:r>
              <a:rPr lang="hu-HU" sz="2800" noProof="0" dirty="0"/>
              <a:t>3</a:t>
            </a:r>
            <a:endParaRPr lang="hu-HU" sz="3600" noProof="0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57C04BC1-6C1C-558E-D6CD-8FFC561D8854}"/>
              </a:ext>
            </a:extLst>
          </p:cNvPr>
          <p:cNvSpPr txBox="1"/>
          <p:nvPr/>
        </p:nvSpPr>
        <p:spPr>
          <a:xfrm>
            <a:off x="5945416" y="3358322"/>
            <a:ext cx="1096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noProof="0" dirty="0" err="1">
                <a:solidFill>
                  <a:schemeClr val="bg1"/>
                </a:solidFill>
              </a:rPr>
              <a:t>O</a:t>
            </a:r>
            <a:r>
              <a:rPr lang="hu-HU" noProof="0" dirty="0" err="1">
                <a:solidFill>
                  <a:schemeClr val="bg1"/>
                </a:solidFill>
              </a:rPr>
              <a:t>i</a:t>
            </a:r>
            <a:endParaRPr lang="hu-HU" sz="1400" noProof="0" dirty="0">
              <a:solidFill>
                <a:schemeClr val="bg1"/>
              </a:solidFill>
            </a:endParaRPr>
          </a:p>
          <a:p>
            <a:endParaRPr lang="hu-HU" noProof="0" dirty="0"/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C5961963-6796-91B8-A9F4-36FF63965633}"/>
              </a:ext>
            </a:extLst>
          </p:cNvPr>
          <p:cNvCxnSpPr>
            <a:stCxn id="29" idx="1"/>
            <a:endCxn id="33" idx="2"/>
          </p:cNvCxnSpPr>
          <p:nvPr/>
        </p:nvCxnSpPr>
        <p:spPr>
          <a:xfrm flipH="1" flipV="1">
            <a:off x="8274106" y="2774626"/>
            <a:ext cx="1346658" cy="68719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F9805FA1-211E-F773-9784-37B93DBF653B}"/>
              </a:ext>
            </a:extLst>
          </p:cNvPr>
          <p:cNvCxnSpPr>
            <a:cxnSpLocks/>
            <a:stCxn id="29" idx="1"/>
            <a:endCxn id="30" idx="0"/>
          </p:cNvCxnSpPr>
          <p:nvPr/>
        </p:nvCxnSpPr>
        <p:spPr>
          <a:xfrm flipH="1">
            <a:off x="8388741" y="3461821"/>
            <a:ext cx="1232023" cy="8268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nyíllal 23">
            <a:extLst>
              <a:ext uri="{FF2B5EF4-FFF2-40B4-BE49-F238E27FC236}">
                <a16:creationId xmlns:a16="http://schemas.microsoft.com/office/drawing/2014/main" id="{38D5FFD0-FDB5-59F6-1EBE-880922417CAB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5901270" y="1970496"/>
            <a:ext cx="1167923" cy="28926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C7C1AC7D-A38B-A453-10A1-A1CDB683DF9C}"/>
              </a:ext>
            </a:extLst>
          </p:cNvPr>
          <p:cNvCxnSpPr/>
          <p:nvPr/>
        </p:nvCxnSpPr>
        <p:spPr>
          <a:xfrm>
            <a:off x="6660781" y="1119883"/>
            <a:ext cx="2113349" cy="625016"/>
          </a:xfrm>
          <a:prstGeom prst="straightConnector1">
            <a:avLst/>
          </a:prstGeom>
          <a:ln w="57150">
            <a:solidFill>
              <a:schemeClr val="tx1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zis 40">
            <a:extLst>
              <a:ext uri="{FF2B5EF4-FFF2-40B4-BE49-F238E27FC236}">
                <a16:creationId xmlns:a16="http://schemas.microsoft.com/office/drawing/2014/main" id="{AFCCD277-78EE-FDF0-71D6-0658BCB948DA}"/>
              </a:ext>
            </a:extLst>
          </p:cNvPr>
          <p:cNvSpPr>
            <a:spLocks noChangeAspect="1"/>
          </p:cNvSpPr>
          <p:nvPr/>
        </p:nvSpPr>
        <p:spPr>
          <a:xfrm flipH="1">
            <a:off x="5525281" y="1043878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S</a:t>
            </a:r>
            <a:r>
              <a:rPr lang="hu-HU" sz="1600" noProof="0" dirty="0">
                <a:solidFill>
                  <a:schemeClr val="bg1"/>
                </a:solidFill>
              </a:rPr>
              <a:t>1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14" name="Ellipszis 40">
            <a:extLst>
              <a:ext uri="{FF2B5EF4-FFF2-40B4-BE49-F238E27FC236}">
                <a16:creationId xmlns:a16="http://schemas.microsoft.com/office/drawing/2014/main" id="{83815520-210B-846A-D4A4-673BF9589AE1}"/>
              </a:ext>
            </a:extLst>
          </p:cNvPr>
          <p:cNvSpPr>
            <a:spLocks noChangeAspect="1"/>
          </p:cNvSpPr>
          <p:nvPr/>
        </p:nvSpPr>
        <p:spPr>
          <a:xfrm flipH="1">
            <a:off x="7344333" y="1903015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S</a:t>
            </a:r>
            <a:r>
              <a:rPr lang="hu-HU" sz="1600" noProof="0" dirty="0">
                <a:solidFill>
                  <a:schemeClr val="bg1"/>
                </a:solidFill>
              </a:rPr>
              <a:t>1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16" name="Ellipszis 40">
            <a:extLst>
              <a:ext uri="{FF2B5EF4-FFF2-40B4-BE49-F238E27FC236}">
                <a16:creationId xmlns:a16="http://schemas.microsoft.com/office/drawing/2014/main" id="{7A1302BB-62BD-0172-4AE3-0B71076680FE}"/>
              </a:ext>
            </a:extLst>
          </p:cNvPr>
          <p:cNvSpPr>
            <a:spLocks noChangeAspect="1"/>
          </p:cNvSpPr>
          <p:nvPr/>
        </p:nvSpPr>
        <p:spPr>
          <a:xfrm flipH="1">
            <a:off x="8465256" y="1903015"/>
            <a:ext cx="746244" cy="731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noProof="0" dirty="0">
                <a:solidFill>
                  <a:schemeClr val="bg1"/>
                </a:solidFill>
              </a:rPr>
              <a:t>S</a:t>
            </a:r>
            <a:r>
              <a:rPr lang="hu-HU" sz="1600" noProof="0" dirty="0">
                <a:solidFill>
                  <a:schemeClr val="bg1"/>
                </a:solidFill>
              </a:rPr>
              <a:t>2</a:t>
            </a:r>
            <a:endParaRPr lang="hu-HU" sz="2000" noProof="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4F26CB-543E-1209-EA05-7E9E8CAF2A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pPr/>
              <a:t>23</a:t>
            </a:fld>
            <a:endParaRPr lang="hu-HU" noProof="0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1A416C2-269B-F88D-A5C1-4DF0ACE70F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  <p:sp>
        <p:nvSpPr>
          <p:cNvPr id="2" name="Beszédbuborék: négyszög 11">
            <a:extLst>
              <a:ext uri="{FF2B5EF4-FFF2-40B4-BE49-F238E27FC236}">
                <a16:creationId xmlns:a16="http://schemas.microsoft.com/office/drawing/2014/main" id="{304A5D56-F392-EB56-750B-9F62BB6749B6}"/>
              </a:ext>
            </a:extLst>
          </p:cNvPr>
          <p:cNvSpPr/>
          <p:nvPr/>
        </p:nvSpPr>
        <p:spPr>
          <a:xfrm>
            <a:off x="8096789" y="172718"/>
            <a:ext cx="4057557" cy="1134784"/>
          </a:xfrm>
          <a:prstGeom prst="wedgeRectCallout">
            <a:avLst>
              <a:gd name="adj1" fmla="val -59016"/>
              <a:gd name="adj2" fmla="val 40805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1446A0"/>
                </a:solidFill>
              </a:rPr>
              <a:t>Coverage</a:t>
            </a:r>
            <a:r>
              <a:rPr lang="en-US" sz="2000" dirty="0">
                <a:solidFill>
                  <a:schemeClr val="tx1"/>
                </a:solidFill>
              </a:rPr>
              <a:t>: an abstract state is fully contained within another state</a:t>
            </a:r>
          </a:p>
        </p:txBody>
      </p:sp>
    </p:spTree>
    <p:extLst>
      <p:ext uri="{BB962C8B-B14F-4D97-AF65-F5344CB8AC3E}">
        <p14:creationId xmlns:p14="http://schemas.microsoft.com/office/powerpoint/2010/main" val="330580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67EEE352-EAA9-A38D-2D4A-2D5FC3720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59260"/>
            <a:ext cx="5157787" cy="823912"/>
          </a:xfrm>
        </p:spPr>
        <p:txBody>
          <a:bodyPr>
            <a:normAutofit/>
          </a:bodyPr>
          <a:lstStyle/>
          <a:p>
            <a:r>
              <a:rPr lang="en-US" sz="2800" dirty="0"/>
              <a:t>Theoretical results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516EB8A-B1F4-425F-F618-38E534E6A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183172"/>
            <a:ext cx="5157787" cy="3684588"/>
          </a:xfrm>
        </p:spPr>
        <p:txBody>
          <a:bodyPr>
            <a:normAutofit/>
          </a:bodyPr>
          <a:lstStyle/>
          <a:p>
            <a:r>
              <a:rPr lang="en-US" sz="2600" dirty="0"/>
              <a:t>Creation of a new </a:t>
            </a:r>
            <a:r>
              <a:rPr lang="en-US" sz="2600" b="1" dirty="0">
                <a:solidFill>
                  <a:srgbClr val="1446A0"/>
                </a:solidFill>
              </a:rPr>
              <a:t>CARCEGAR</a:t>
            </a:r>
            <a:r>
              <a:rPr lang="en-US" sz="2600" dirty="0"/>
              <a:t> algorithm</a:t>
            </a:r>
          </a:p>
          <a:p>
            <a:pPr marL="0" indent="0">
              <a:buNone/>
            </a:pPr>
            <a:endParaRPr lang="en-US" sz="2200" b="1" dirty="0">
              <a:solidFill>
                <a:srgbClr val="3A7D44"/>
              </a:solidFill>
            </a:endParaRPr>
          </a:p>
          <a:p>
            <a:pPr lvl="1"/>
            <a:endParaRPr lang="en-US" sz="2200" dirty="0"/>
          </a:p>
          <a:p>
            <a:endParaRPr lang="en-US" dirty="0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B987D83-0DCA-CB5F-E7D3-A1D2BE028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59260"/>
            <a:ext cx="5183188" cy="823912"/>
          </a:xfrm>
        </p:spPr>
        <p:txBody>
          <a:bodyPr>
            <a:normAutofit/>
          </a:bodyPr>
          <a:lstStyle/>
          <a:p>
            <a:r>
              <a:rPr lang="en-US" sz="2800" dirty="0"/>
              <a:t>Practical results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278741E-33A7-B9E6-484C-4DB2E657A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183172"/>
            <a:ext cx="5183188" cy="3684588"/>
          </a:xfrm>
        </p:spPr>
        <p:txBody>
          <a:bodyPr>
            <a:normAutofit/>
          </a:bodyPr>
          <a:lstStyle/>
          <a:p>
            <a:r>
              <a:rPr lang="en-US" sz="2600" dirty="0"/>
              <a:t>Implementation in the open-source </a:t>
            </a:r>
            <a:r>
              <a:rPr lang="en-US" sz="2600" b="1" dirty="0">
                <a:solidFill>
                  <a:srgbClr val="1446A0"/>
                </a:solidFill>
              </a:rPr>
              <a:t>Theta</a:t>
            </a:r>
            <a:r>
              <a:rPr lang="en-US" sz="2600" dirty="0"/>
              <a:t> framework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C8FEAE9B-8634-0390-2B4F-D70F73AE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05" y="3429000"/>
            <a:ext cx="5436662" cy="24855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8759FE-122A-DF5B-0064-FA25CAF7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hu-HU" noProof="0" smtClean="0"/>
              <a:t>24</a:t>
            </a:fld>
            <a:endParaRPr lang="hu-HU" noProof="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2FD8147-A1E8-F4CB-FE74-BD956A57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454941"/>
            <a:ext cx="4448711" cy="365125"/>
          </a:xfrm>
        </p:spPr>
        <p:txBody>
          <a:bodyPr/>
          <a:lstStyle/>
          <a:p>
            <a:r>
              <a:rPr lang="en-GB" dirty="0"/>
              <a:t>AVM 2026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2C7C22-C441-C9C1-D34C-4BE64654B9E5}"/>
              </a:ext>
            </a:extLst>
          </p:cNvPr>
          <p:cNvSpPr txBox="1"/>
          <p:nvPr/>
        </p:nvSpPr>
        <p:spPr>
          <a:xfrm>
            <a:off x="1008823" y="6481512"/>
            <a:ext cx="4346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This research was partially funded by the EKÖP-26-2 New National Excellence Program under project numbers EKÖP-26-2-BME-250; funded by the NRDI Fund of Hungary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2CA935-BACD-072C-200D-ACB2B6D87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38" y="3247344"/>
            <a:ext cx="4764124" cy="229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1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TSRG">
  <a:themeElements>
    <a:clrScheme name="FTSRG">
      <a:dk1>
        <a:srgbClr val="000000"/>
      </a:dk1>
      <a:lt1>
        <a:srgbClr val="FFFFFF"/>
      </a:lt1>
      <a:dk2>
        <a:srgbClr val="2F2D2E"/>
      </a:dk2>
      <a:lt2>
        <a:srgbClr val="A7A8A7"/>
      </a:lt2>
      <a:accent1>
        <a:srgbClr val="1446A0"/>
      </a:accent1>
      <a:accent2>
        <a:srgbClr val="960018"/>
      </a:accent2>
      <a:accent3>
        <a:srgbClr val="522B47"/>
      </a:accent3>
      <a:accent4>
        <a:srgbClr val="FB8B2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TSR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TSRG">
  <a:themeElements>
    <a:clrScheme name="FTSRG">
      <a:dk1>
        <a:srgbClr val="000000"/>
      </a:dk1>
      <a:lt1>
        <a:srgbClr val="FFFFFF"/>
      </a:lt1>
      <a:dk2>
        <a:srgbClr val="2F2D2E"/>
      </a:dk2>
      <a:lt2>
        <a:srgbClr val="A7A8A7"/>
      </a:lt2>
      <a:accent1>
        <a:srgbClr val="1446A0"/>
      </a:accent1>
      <a:accent2>
        <a:srgbClr val="960018"/>
      </a:accent2>
      <a:accent3>
        <a:srgbClr val="522B47"/>
      </a:accent3>
      <a:accent4>
        <a:srgbClr val="FB8B2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TSR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91ACC14-35A0-4946-8737-C91D69B49108}">
  <we:reference id="wa200010725" version="1.0.0.1" store="en-US" storeType="OMEX"/>
  <we:alternateReferences>
    <we:reference id="wa200010725" version="1.0.0.1" store="en-US" storeType="OMEX"/>
  </we:alternateReferences>
  <we:properties>
    <we:property name="claude.fileId" value="&quot;0cdad4c1-4308-44b2-b504-c4bab967d03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ee7b21-b760-4401-96ef-74da0c12b547">
      <Terms xmlns="http://schemas.microsoft.com/office/infopath/2007/PartnerControls"/>
    </lcf76f155ced4ddcb4097134ff3c332f>
    <TaxCatchAll xmlns="66fea738-b356-47ee-9ac9-90f9573d8e9a" xsi:nil="true"/>
    <SharedWithUsers xmlns="66fea738-b356-47ee-9ac9-90f9573d8e9a">
      <UserInfo>
        <DisplayName>Földvári András</DisplayName>
        <AccountId>141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D574B1FC5CE7D419C037DC6AB881D60" ma:contentTypeVersion="18" ma:contentTypeDescription="Új dokumentum létrehozása." ma:contentTypeScope="" ma:versionID="eb72e7e4ee0e78a9348da0b8c6bb8ddb">
  <xsd:schema xmlns:xsd="http://www.w3.org/2001/XMLSchema" xmlns:xs="http://www.w3.org/2001/XMLSchema" xmlns:p="http://schemas.microsoft.com/office/2006/metadata/properties" xmlns:ns2="ccee7b21-b760-4401-96ef-74da0c12b547" xmlns:ns3="66fea738-b356-47ee-9ac9-90f9573d8e9a" targetNamespace="http://schemas.microsoft.com/office/2006/metadata/properties" ma:root="true" ma:fieldsID="3b040508a7e039c21398b4916ce558a3" ns2:_="" ns3:_="">
    <xsd:import namespace="ccee7b21-b760-4401-96ef-74da0c12b547"/>
    <xsd:import namespace="66fea738-b356-47ee-9ac9-90f9573d8e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ee7b21-b760-4401-96ef-74da0c12b5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épcímkék" ma:readOnly="false" ma:fieldId="{5cf76f15-5ced-4ddc-b409-7134ff3c332f}" ma:taxonomyMulti="true" ma:sspId="01d0beb6-f273-48e7-85d4-dac867ddce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fea738-b356-47ee-9ac9-90f9573d8e9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cf67fa8-9b72-45f6-9148-7a40392f5571}" ma:internalName="TaxCatchAll" ma:showField="CatchAllData" ma:web="66fea738-b356-47ee-9ac9-90f9573d8e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8EEC9E-9F53-4691-98A9-2274046EB525}">
  <ds:schemaRefs>
    <ds:schemaRef ds:uri="http://schemas.microsoft.com/office/2006/metadata/properties"/>
    <ds:schemaRef ds:uri="http://schemas.microsoft.com/office/infopath/2007/PartnerControls"/>
    <ds:schemaRef ds:uri="ccee7b21-b760-4401-96ef-74da0c12b547"/>
    <ds:schemaRef ds:uri="66fea738-b356-47ee-9ac9-90f9573d8e9a"/>
  </ds:schemaRefs>
</ds:datastoreItem>
</file>

<file path=customXml/itemProps2.xml><?xml version="1.0" encoding="utf-8"?>
<ds:datastoreItem xmlns:ds="http://schemas.openxmlformats.org/officeDocument/2006/customXml" ds:itemID="{D197BBFD-63DB-4607-AE8F-FFCFCFDEAE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ee7b21-b760-4401-96ef-74da0c12b547"/>
    <ds:schemaRef ds:uri="66fea738-b356-47ee-9ac9-90f9573d8e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C6A045-7C7E-4B74-AFEA-E2E8B19E71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12787</TotalTime>
  <Words>669</Words>
  <Application>Microsoft Office PowerPoint</Application>
  <PresentationFormat>Widescreen</PresentationFormat>
  <Paragraphs>471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Open Sans</vt:lpstr>
      <vt:lpstr>Arial</vt:lpstr>
      <vt:lpstr>Open Sans ExtraBold</vt:lpstr>
      <vt:lpstr>Calibri</vt:lpstr>
      <vt:lpstr>FTSRG</vt:lpstr>
      <vt:lpstr>1_FTSRG</vt:lpstr>
      <vt:lpstr>Combining formal verification algorithms</vt:lpstr>
      <vt:lpstr>Motivation</vt:lpstr>
      <vt:lpstr>Model checking</vt:lpstr>
      <vt:lpstr>Abstraction</vt:lpstr>
      <vt:lpstr>Abstraction</vt:lpstr>
      <vt:lpstr>Abstraction</vt:lpstr>
      <vt:lpstr>CAR algorithm</vt:lpstr>
      <vt:lpstr>CAR algorithm</vt:lpstr>
      <vt:lpstr>CAR algorithm</vt:lpstr>
      <vt:lpstr>CAR algorithm</vt:lpstr>
      <vt:lpstr>CEGAR</vt:lpstr>
      <vt:lpstr>CEGAR</vt:lpstr>
      <vt:lpstr>CEGAR</vt:lpstr>
      <vt:lpstr>CEGAR</vt:lpstr>
      <vt:lpstr>Solution</vt:lpstr>
      <vt:lpstr>CARCEGAR algorithm</vt:lpstr>
      <vt:lpstr>CARCEGAR algorithm</vt:lpstr>
      <vt:lpstr>CARCEGAR algorithm</vt:lpstr>
      <vt:lpstr>CARCEGAR algorithm</vt:lpstr>
      <vt:lpstr>CARCEGAR algorithm</vt:lpstr>
      <vt:lpstr>CARCEGAR algorithm</vt:lpstr>
      <vt:lpstr>PowerPoint Presentation</vt:lpstr>
      <vt:lpstr>CARCEGAR algorithm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Presentation</dc:title>
  <dc:creator>kris</dc:creator>
  <cp:lastModifiedBy>Dániel Kovács</cp:lastModifiedBy>
  <cp:revision>464</cp:revision>
  <dcterms:created xsi:type="dcterms:W3CDTF">2019-09-05T14:22:57Z</dcterms:created>
  <dcterms:modified xsi:type="dcterms:W3CDTF">2026-09-23T06:53:40Z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0x0101009D574B1FC5CE7D419C037DC6AB881D60</vt:lpwstr>
  </property>
  <property fmtid="{D5CDD505-2E9C-101B-9397-08002B2CF9AE}" pid="3" name="MediaServiceImageTags">
    <vt:lpwstr/>
  </property>
</Properties>
</file>